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13"/>
  </p:notesMasterIdLst>
  <p:sldIdLst>
    <p:sldId id="256" r:id="rId3"/>
    <p:sldId id="259" r:id="rId4"/>
    <p:sldId id="280" r:id="rId5"/>
    <p:sldId id="281" r:id="rId6"/>
    <p:sldId id="277" r:id="rId7"/>
    <p:sldId id="287" r:id="rId8"/>
    <p:sldId id="286" r:id="rId9"/>
    <p:sldId id="285" r:id="rId10"/>
    <p:sldId id="284" r:id="rId11"/>
    <p:sldId id="282" r:id="rId1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91" autoAdjust="0"/>
    <p:restoredTop sz="77281" autoAdjust="0"/>
  </p:normalViewPr>
  <p:slideViewPr>
    <p:cSldViewPr snapToGrid="0" snapToObjects="1">
      <p:cViewPr varScale="1">
        <p:scale>
          <a:sx n="50" d="100"/>
          <a:sy n="50" d="100"/>
        </p:scale>
        <p:origin x="42" y="114"/>
      </p:cViewPr>
      <p:guideLst/>
    </p:cSldViewPr>
  </p:slideViewPr>
  <p:outlineViewPr>
    <p:cViewPr>
      <p:scale>
        <a:sx n="33" d="100"/>
        <a:sy n="33" d="100"/>
      </p:scale>
      <p:origin x="0" y="-6580"/>
    </p:cViewPr>
  </p:outlineViewPr>
  <p:notesTextViewPr>
    <p:cViewPr>
      <p:scale>
        <a:sx n="1" d="1"/>
        <a:sy n="1" d="1"/>
      </p:scale>
      <p:origin x="0" y="-834"/>
    </p:cViewPr>
  </p:notesTextViewPr>
  <p:sorterViewPr>
    <p:cViewPr>
      <p:scale>
        <a:sx n="66" d="100"/>
        <a:sy n="66" d="100"/>
      </p:scale>
      <p:origin x="0" y="0"/>
    </p:cViewPr>
  </p:sorterViewPr>
  <p:notesViewPr>
    <p:cSldViewPr snapToGrid="0" snapToObjects="1">
      <p:cViewPr varScale="1">
        <p:scale>
          <a:sx n="83" d="100"/>
          <a:sy n="83" d="100"/>
        </p:scale>
        <p:origin x="2428" y="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2018/7/21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t>RL</a:t>
            </a:r>
            <a:r>
              <a:rPr lang="zh-CN" altLang="en-US" sz="800" dirty="0"/>
              <a:t>概念。以图为例，讲环境和智能体。灵感来源，类似趋利避害，这里的利害是环境给我们造成的利害，也就是说，当我们在某一状态采取某个动作后，环境会给予我们惩罚或者奖励</a:t>
            </a:r>
            <a:r>
              <a:rPr lang="en-US" altLang="zh-CN" sz="800" dirty="0"/>
              <a:t>/</a:t>
            </a:r>
            <a:r>
              <a:rPr lang="zh-CN" altLang="en-US" sz="800" dirty="0"/>
              <a:t>打分，我们通过不断的尝试就会学到最大化利益的经验。和我们小时候父母给予我们的教育很像，回家之后我要干什么？写作业、玩游戏、做家务。。。</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3</a:t>
            </a:fld>
            <a:endParaRPr kumimoji="1" lang="zh-CN" altLang="en-US"/>
          </a:p>
        </p:txBody>
      </p:sp>
    </p:spTree>
    <p:extLst>
      <p:ext uri="{BB962C8B-B14F-4D97-AF65-F5344CB8AC3E}">
        <p14:creationId xmlns:p14="http://schemas.microsoft.com/office/powerpoint/2010/main" val="150087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刚刚说了横向的宏观的对比和理解，现在来说说里面内部的一些概念。</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从此以后 以教小鸟飞行为例子</a:t>
            </a:r>
            <a:r>
              <a:rPr lang="en-US" altLang="zh-CN" dirty="0"/>
              <a:t>】</a:t>
            </a:r>
            <a:r>
              <a:rPr lang="zh-CN" altLang="en-US" dirty="0"/>
              <a:t>任务讲解。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状态：多种方式：比如取整个画面做图像处理，这里取小鸟到下一根下侧管子的水平距离和垂直距离作为小鸟的状态。</a:t>
            </a:r>
            <a:r>
              <a:rPr lang="en-US" altLang="zh-CN" dirty="0"/>
              <a:t>(dx, </a:t>
            </a:r>
            <a:r>
              <a:rPr lang="en-US" altLang="zh-CN" dirty="0" err="1"/>
              <a:t>dy</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动作：</a:t>
            </a:r>
            <a:r>
              <a:rPr lang="en-US" altLang="zh-CN" dirty="0"/>
              <a:t>1.</a:t>
            </a:r>
            <a:r>
              <a:rPr lang="zh-CN" altLang="en-US" dirty="0"/>
              <a:t>什么都不做。</a:t>
            </a:r>
            <a:r>
              <a:rPr lang="en-US" altLang="zh-CN" dirty="0"/>
              <a:t>2.</a:t>
            </a:r>
            <a:r>
              <a:rPr lang="zh-CN" altLang="en-US" dirty="0"/>
              <a:t>扑棱翅膀向上飞一下。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奖赏：比如活着的话 每</a:t>
            </a:r>
            <a:r>
              <a:rPr lang="en-US" altLang="zh-CN" dirty="0"/>
              <a:t>1</a:t>
            </a:r>
            <a:r>
              <a:rPr lang="zh-CN" altLang="en-US" dirty="0"/>
              <a:t>帧给</a:t>
            </a:r>
            <a:r>
              <a:rPr lang="en-US" altLang="zh-CN" dirty="0"/>
              <a:t>1</a:t>
            </a:r>
            <a:r>
              <a:rPr lang="zh-CN" altLang="en-US" dirty="0"/>
              <a:t>的奖赏，死亡，</a:t>
            </a:r>
            <a:r>
              <a:rPr lang="en-US" altLang="zh-CN" dirty="0"/>
              <a:t>-10</a:t>
            </a:r>
            <a:r>
              <a:rPr lang="zh-CN" altLang="en-US" dirty="0"/>
              <a:t>奖赏，成功经过一个水管，</a:t>
            </a:r>
            <a:r>
              <a:rPr lang="en-US" altLang="zh-CN" dirty="0"/>
              <a:t>50</a:t>
            </a:r>
            <a:r>
              <a:rPr lang="zh-CN" altLang="en-US" dirty="0"/>
              <a:t>奖赏。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作为一个智能体还缺一个什么呢？还缺一个脑子！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强化学习的一般过程</a:t>
            </a:r>
            <a:r>
              <a:rPr lang="en-US" altLang="zh-CN" dirty="0"/>
              <a:t>】</a:t>
            </a:r>
            <a:r>
              <a:rPr lang="zh-CN" altLang="en-US" dirty="0"/>
              <a:t>我会在</a:t>
            </a:r>
            <a:r>
              <a:rPr lang="zh-CN" altLang="en-US" b="1" u="sng" dirty="0"/>
              <a:t>脑子的指引</a:t>
            </a:r>
            <a:r>
              <a:rPr lang="zh-CN" altLang="en-US" dirty="0"/>
              <a:t>下，根据当前状态来采取动作，得到环境的反馈</a:t>
            </a:r>
            <a:r>
              <a:rPr lang="en-US" altLang="zh-CN" dirty="0"/>
              <a:t>/</a:t>
            </a:r>
            <a:r>
              <a:rPr lang="zh-CN" altLang="en-US" dirty="0"/>
              <a:t>奖赏，</a:t>
            </a:r>
            <a:r>
              <a:rPr lang="zh-CN" altLang="en-US" b="1" u="sng" dirty="0"/>
              <a:t>更新我的脑子</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训练何时结束</a:t>
            </a:r>
            <a:r>
              <a:rPr lang="en-US" altLang="zh-CN" dirty="0"/>
              <a:t>】</a:t>
            </a:r>
            <a:r>
              <a:rPr lang="zh-CN" altLang="en-US" dirty="0"/>
              <a:t>比如你规定</a:t>
            </a:r>
            <a:r>
              <a:rPr lang="en-US" altLang="zh-CN" dirty="0"/>
              <a:t>100</a:t>
            </a:r>
            <a:r>
              <a:rPr lang="zh-CN" altLang="en-US" dirty="0"/>
              <a:t>轮游戏之后就结束训练，每轮游戏结束的标志就是小鸟被撞死了。这每一轮游戏，在强化学习里面叫做</a:t>
            </a:r>
            <a:r>
              <a:rPr lang="en-US" altLang="zh-CN" dirty="0"/>
              <a:t>1</a:t>
            </a:r>
            <a:r>
              <a:rPr lang="zh-CN" altLang="en-US" dirty="0"/>
              <a:t>个</a:t>
            </a:r>
            <a:r>
              <a:rPr lang="en-US" altLang="zh-CN" dirty="0"/>
              <a:t>episode</a:t>
            </a:r>
            <a:r>
              <a:rPr lang="zh-CN" altLang="en-US" dirty="0"/>
              <a:t>（</a:t>
            </a:r>
            <a:r>
              <a:rPr lang="en-US" altLang="zh-CN" dirty="0" err="1"/>
              <a:t>blabla</a:t>
            </a:r>
            <a:r>
              <a:rPr lang="zh-CN" altLang="en-US" dirty="0"/>
              <a:t>）。</a:t>
            </a:r>
            <a:r>
              <a:rPr lang="en-US" altLang="zh-CN" dirty="0"/>
              <a:t>episode</a:t>
            </a:r>
            <a:r>
              <a:rPr lang="zh-CN" altLang="en-US" dirty="0"/>
              <a:t>越多</a:t>
            </a:r>
            <a:r>
              <a:rPr lang="en-US" altLang="zh-CN" dirty="0">
                <a:sym typeface="Wingdings" panose="05000000000000000000" pitchFamily="2" charset="2"/>
              </a:rPr>
              <a:t></a:t>
            </a:r>
            <a:r>
              <a:rPr lang="zh-CN" altLang="en-US" dirty="0">
                <a:sym typeface="Wingdings" panose="05000000000000000000" pitchFamily="2" charset="2"/>
              </a:rPr>
              <a:t>总体越稳定</a:t>
            </a:r>
            <a:endParaRPr lang="en-US" altLang="zh-CN" dirty="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ym typeface="Wingdings" panose="05000000000000000000" pitchFamily="2" charset="2"/>
              </a:rPr>
              <a:t>【Q Learning】</a:t>
            </a:r>
            <a:r>
              <a:rPr lang="zh-CN" altLang="en-US" dirty="0">
                <a:sym typeface="Wingdings" panose="05000000000000000000" pitchFamily="2" charset="2"/>
              </a:rPr>
              <a:t>不同于其他强化学习算法的核心：脑子！脑子做两件事：</a:t>
            </a:r>
            <a:r>
              <a:rPr lang="en-US" altLang="zh-CN" dirty="0">
                <a:sym typeface="Wingdings" panose="05000000000000000000" pitchFamily="2" charset="2"/>
              </a:rPr>
              <a:t>1.</a:t>
            </a:r>
            <a:r>
              <a:rPr lang="zh-CN" altLang="en-US" dirty="0">
                <a:sym typeface="Wingdings" panose="05000000000000000000" pitchFamily="2" charset="2"/>
              </a:rPr>
              <a:t>决策。</a:t>
            </a:r>
            <a:r>
              <a:rPr lang="en-US" altLang="zh-CN" dirty="0">
                <a:sym typeface="Wingdings" panose="05000000000000000000" pitchFamily="2" charset="2"/>
              </a:rPr>
              <a:t>2.</a:t>
            </a:r>
            <a:r>
              <a:rPr lang="zh-CN" altLang="en-US" dirty="0">
                <a:sym typeface="Wingdings" panose="05000000000000000000" pitchFamily="2" charset="2"/>
              </a:rPr>
              <a:t>根据环境进行更新。</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4</a:t>
            </a:fld>
            <a:endParaRPr kumimoji="1" lang="zh-CN" altLang="en-US"/>
          </a:p>
        </p:txBody>
      </p:sp>
    </p:spTree>
    <p:extLst>
      <p:ext uri="{BB962C8B-B14F-4D97-AF65-F5344CB8AC3E}">
        <p14:creationId xmlns:p14="http://schemas.microsoft.com/office/powerpoint/2010/main" val="3173088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状态可能会增加。（一开始不知道有多少状态的时候）</a:t>
            </a:r>
            <a:endParaRPr lang="en-US" altLang="zh-CN" dirty="0"/>
          </a:p>
          <a:p>
            <a:r>
              <a:rPr lang="en-US" altLang="zh-CN" dirty="0"/>
              <a:t>2.</a:t>
            </a:r>
            <a:r>
              <a:rPr lang="zh-CN" altLang="en-US" dirty="0"/>
              <a:t>理解</a:t>
            </a:r>
            <a:r>
              <a:rPr lang="en-US" altLang="zh-CN" dirty="0"/>
              <a:t>Q</a:t>
            </a:r>
            <a:r>
              <a:rPr lang="zh-CN" altLang="en-US" dirty="0"/>
              <a:t>表：大脑中想象，在某个状态下，我进行某个动作的奖赏是多少。当然你最开始被丢到这个环境中的时候就是个婴儿，大脑一片空白，</a:t>
            </a:r>
            <a:r>
              <a:rPr lang="en-US" altLang="zh-CN" dirty="0"/>
              <a:t>Q</a:t>
            </a:r>
            <a:r>
              <a:rPr lang="zh-CN" altLang="en-US" dirty="0"/>
              <a:t>表里全部都是</a:t>
            </a:r>
            <a:r>
              <a:rPr lang="en-US" altLang="zh-CN" dirty="0"/>
              <a:t>0</a:t>
            </a:r>
            <a:r>
              <a:rPr lang="en-US" altLang="zh-CN" dirty="0">
                <a:sym typeface="Wingdings" panose="05000000000000000000" pitchFamily="2" charset="2"/>
              </a:rPr>
              <a:t></a:t>
            </a:r>
            <a:r>
              <a:rPr lang="zh-CN" altLang="en-US" dirty="0">
                <a:sym typeface="Wingdings" panose="05000000000000000000" pitchFamily="2" charset="2"/>
              </a:rPr>
              <a:t>决策：采取随机动作</a:t>
            </a:r>
            <a:endParaRPr lang="en-US" altLang="zh-CN" dirty="0"/>
          </a:p>
          <a:p>
            <a:r>
              <a:rPr lang="zh-CN" altLang="en-US" dirty="0"/>
              <a:t>其它时刻如何决策呢？一般，就是看</a:t>
            </a:r>
            <a:r>
              <a:rPr lang="en-US" altLang="zh-CN" dirty="0"/>
              <a:t>Q</a:t>
            </a:r>
            <a:r>
              <a:rPr lang="zh-CN" altLang="en-US" dirty="0"/>
              <a:t>表里面某个状态的这一行的哪一列大，我就采取哪个动作。比如</a:t>
            </a:r>
            <a:r>
              <a:rPr lang="en-US" altLang="zh-CN" dirty="0" err="1"/>
              <a:t>blabla</a:t>
            </a:r>
            <a:r>
              <a:rPr lang="zh-CN" altLang="en-US" dirty="0"/>
              <a:t>。</a:t>
            </a:r>
            <a:endParaRPr lang="en-US" altLang="zh-CN" dirty="0"/>
          </a:p>
          <a:p>
            <a:r>
              <a:rPr lang="zh-CN" altLang="en-US" dirty="0"/>
              <a:t>虽然一开始大脑为</a:t>
            </a:r>
            <a:r>
              <a:rPr lang="en-US" altLang="zh-CN" dirty="0"/>
              <a:t>0</a:t>
            </a:r>
            <a:r>
              <a:rPr lang="zh-CN" altLang="en-US" dirty="0"/>
              <a:t>，但是我每实施一个动作，环境就会给我一个反馈</a:t>
            </a:r>
            <a:r>
              <a:rPr lang="en-US" altLang="zh-CN" dirty="0"/>
              <a:t>/</a:t>
            </a:r>
            <a:r>
              <a:rPr lang="zh-CN" altLang="en-US" dirty="0"/>
              <a:t>奖赏，这个反馈就会使我的大脑学到一些东西，也就是说会更新我的</a:t>
            </a:r>
            <a:r>
              <a:rPr lang="en-US" altLang="zh-CN" dirty="0"/>
              <a:t>Q</a:t>
            </a:r>
            <a:r>
              <a:rPr lang="zh-CN" altLang="en-US" dirty="0"/>
              <a:t>表。</a:t>
            </a:r>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5</a:t>
            </a:fld>
            <a:endParaRPr kumimoji="1" lang="zh-CN" altLang="en-US"/>
          </a:p>
        </p:txBody>
      </p:sp>
    </p:spTree>
    <p:extLst>
      <p:ext uri="{BB962C8B-B14F-4D97-AF65-F5344CB8AC3E}">
        <p14:creationId xmlns:p14="http://schemas.microsoft.com/office/powerpoint/2010/main" val="3647610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状态转移图</a:t>
            </a:r>
            <a:r>
              <a:rPr lang="en-US" altLang="zh-CN" dirty="0"/>
              <a:t>】</a:t>
            </a:r>
            <a:r>
              <a:rPr lang="zh-CN" altLang="en-US" dirty="0"/>
              <a:t>现在</a:t>
            </a:r>
            <a:r>
              <a:rPr lang="en-US" altLang="zh-CN" dirty="0"/>
              <a:t>S1</a:t>
            </a:r>
            <a:r>
              <a:rPr lang="zh-CN" altLang="en-US" dirty="0"/>
              <a:t>，根据</a:t>
            </a:r>
            <a:r>
              <a:rPr lang="en-US" altLang="zh-CN" dirty="0"/>
              <a:t>Q</a:t>
            </a:r>
            <a:r>
              <a:rPr lang="zh-CN" altLang="en-US" dirty="0"/>
              <a:t>，我采取</a:t>
            </a:r>
            <a:r>
              <a:rPr lang="en-US" altLang="zh-CN" dirty="0"/>
              <a:t>a2</a:t>
            </a:r>
            <a:r>
              <a:rPr lang="zh-CN" altLang="en-US" dirty="0"/>
              <a:t>，变为</a:t>
            </a:r>
            <a:r>
              <a:rPr lang="en-US" altLang="zh-CN" dirty="0"/>
              <a:t>S2</a:t>
            </a:r>
            <a:r>
              <a:rPr lang="zh-CN" altLang="en-US" dirty="0"/>
              <a:t>，要更新脑子。如何更新？</a:t>
            </a:r>
            <a:endParaRPr lang="en-US" altLang="zh-CN" dirty="0"/>
          </a:p>
          <a:p>
            <a:r>
              <a:rPr lang="en-US" altLang="zh-CN" dirty="0"/>
              <a:t>1.</a:t>
            </a:r>
            <a:r>
              <a:rPr lang="zh-CN" altLang="en-US" dirty="0"/>
              <a:t>首先明确，我们要更新的是</a:t>
            </a:r>
            <a:r>
              <a:rPr lang="en-US" altLang="zh-CN" dirty="0"/>
              <a:t>Q</a:t>
            </a:r>
            <a:r>
              <a:rPr lang="zh-CN" altLang="en-US" dirty="0"/>
              <a:t>表中的哪一个单元格。</a:t>
            </a:r>
            <a:endParaRPr lang="en-US" altLang="zh-CN" dirty="0"/>
          </a:p>
          <a:p>
            <a:r>
              <a:rPr lang="zh-CN" altLang="en-US" dirty="0"/>
              <a:t>是</a:t>
            </a:r>
            <a:r>
              <a:rPr lang="en-US" altLang="zh-CN" dirty="0"/>
              <a:t>Q(s2,a2)</a:t>
            </a:r>
            <a:r>
              <a:rPr lang="zh-CN" altLang="en-US" dirty="0"/>
              <a:t>吗？</a:t>
            </a:r>
            <a:endParaRPr lang="en-US" altLang="zh-CN" dirty="0"/>
          </a:p>
          <a:p>
            <a:r>
              <a:rPr lang="zh-CN" altLang="en-US" dirty="0"/>
              <a:t>不。是</a:t>
            </a:r>
            <a:r>
              <a:rPr lang="en-US" altLang="zh-CN" dirty="0"/>
              <a:t>Q(s1,a2)</a:t>
            </a:r>
            <a:r>
              <a:rPr lang="zh-CN" altLang="en-US" dirty="0"/>
              <a:t>，</a:t>
            </a:r>
            <a:endParaRPr lang="en-US" altLang="zh-CN" dirty="0"/>
          </a:p>
          <a:p>
            <a:r>
              <a:rPr lang="zh-CN" altLang="en-US" dirty="0"/>
              <a:t>也就是说我刚刚在那个状态之下采取了那样一个动作，我获得了一个西瓜，不错不错</a:t>
            </a:r>
            <a:r>
              <a:rPr lang="en-US" altLang="zh-CN" dirty="0">
                <a:sym typeface="Wingdings" panose="05000000000000000000" pitchFamily="2" charset="2"/>
              </a:rPr>
              <a:t></a:t>
            </a:r>
            <a:r>
              <a:rPr lang="zh-CN" altLang="en-US" dirty="0">
                <a:sym typeface="Wingdings" panose="05000000000000000000" pitchFamily="2" charset="2"/>
              </a:rPr>
              <a:t>哦，下次我在</a:t>
            </a:r>
            <a:r>
              <a:rPr lang="en-US" altLang="zh-CN" dirty="0">
                <a:sym typeface="Wingdings" panose="05000000000000000000" pitchFamily="2" charset="2"/>
              </a:rPr>
              <a:t>s1</a:t>
            </a:r>
            <a:r>
              <a:rPr lang="zh-CN" altLang="en-US" dirty="0">
                <a:sym typeface="Wingdings" panose="05000000000000000000" pitchFamily="2" charset="2"/>
              </a:rPr>
              <a:t>状态时，采取</a:t>
            </a:r>
            <a:r>
              <a:rPr lang="en-US" altLang="zh-CN" dirty="0">
                <a:sym typeface="Wingdings" panose="05000000000000000000" pitchFamily="2" charset="2"/>
              </a:rPr>
              <a:t>a2</a:t>
            </a:r>
            <a:r>
              <a:rPr lang="zh-CN" altLang="en-US" dirty="0">
                <a:sym typeface="Wingdings" panose="05000000000000000000" pitchFamily="2" charset="2"/>
              </a:rPr>
              <a:t>的动作的可能性就会高一些。</a:t>
            </a:r>
            <a:endParaRPr lang="en-US" altLang="zh-CN" dirty="0"/>
          </a:p>
          <a:p>
            <a:r>
              <a:rPr lang="en-US" altLang="zh-CN" dirty="0"/>
              <a:t>2.</a:t>
            </a:r>
            <a:r>
              <a:rPr lang="zh-CN" altLang="en-US" dirty="0"/>
              <a:t>在原来的基础之下加东西：</a:t>
            </a:r>
            <a:r>
              <a:rPr lang="en-US" altLang="zh-CN" dirty="0"/>
              <a:t>…….</a:t>
            </a:r>
            <a:r>
              <a:rPr lang="zh-CN" altLang="en-US" dirty="0"/>
              <a:t>这个差距怎么理解：我刚刚在</a:t>
            </a:r>
            <a:r>
              <a:rPr lang="en-US" altLang="zh-CN" dirty="0"/>
              <a:t>s1</a:t>
            </a:r>
            <a:r>
              <a:rPr lang="zh-CN" altLang="en-US" dirty="0"/>
              <a:t>的时候，以为我采取</a:t>
            </a:r>
            <a:r>
              <a:rPr lang="en-US" altLang="zh-CN" dirty="0"/>
              <a:t>a2</a:t>
            </a:r>
            <a:r>
              <a:rPr lang="zh-CN" altLang="en-US" dirty="0"/>
              <a:t>能够获得一颗芝麻，结果我获得了一个西瓜。</a:t>
            </a:r>
            <a:endParaRPr lang="en-US" altLang="zh-CN" dirty="0"/>
          </a:p>
          <a:p>
            <a:r>
              <a:rPr lang="en-US" altLang="zh-CN" dirty="0"/>
              <a:t>【</a:t>
            </a:r>
            <a:r>
              <a:rPr lang="zh-CN" altLang="en-US" dirty="0"/>
              <a:t>差距可能为负（臭瓜）。</a:t>
            </a:r>
            <a:endParaRPr lang="en-US" altLang="zh-CN" dirty="0"/>
          </a:p>
          <a:p>
            <a:r>
              <a:rPr lang="zh-CN" altLang="en-US" dirty="0"/>
              <a:t>现实：</a:t>
            </a:r>
            <a:r>
              <a:rPr lang="en-US" altLang="zh-CN" dirty="0"/>
              <a:t>R</a:t>
            </a:r>
            <a:r>
              <a:rPr lang="zh-CN" altLang="en-US" dirty="0"/>
              <a:t>， </a:t>
            </a:r>
            <a:r>
              <a:rPr lang="en-US" altLang="zh-CN" dirty="0" err="1"/>
              <a:t>maxQ</a:t>
            </a:r>
            <a:r>
              <a:rPr lang="en-US" altLang="zh-CN" dirty="0"/>
              <a:t>(s2) = </a:t>
            </a:r>
            <a:r>
              <a:rPr lang="zh-CN" altLang="en-US" dirty="0"/>
              <a:t>未来的最大奖赏。</a:t>
            </a:r>
            <a:r>
              <a:rPr lang="en-US" altLang="zh-CN" dirty="0"/>
              <a:t>【</a:t>
            </a:r>
            <a:r>
              <a:rPr lang="zh-CN" altLang="en-US" dirty="0"/>
              <a:t>未来还是下一步？</a:t>
            </a:r>
            <a:endParaRPr lang="en-US" altLang="zh-CN" dirty="0"/>
          </a:p>
          <a:p>
            <a:r>
              <a:rPr lang="zh-CN" altLang="en-US" dirty="0"/>
              <a:t>估计：</a:t>
            </a:r>
            <a:endParaRPr lang="en-US" altLang="zh-CN" dirty="0"/>
          </a:p>
          <a:p>
            <a:r>
              <a:rPr lang="zh-CN" altLang="en-US" dirty="0"/>
              <a:t>理解</a:t>
            </a:r>
            <a:r>
              <a:rPr lang="en-US" altLang="zh-CN" dirty="0"/>
              <a:t>y</a:t>
            </a:r>
            <a:r>
              <a:rPr lang="zh-CN" altLang="en-US" dirty="0"/>
              <a:t>：折扣因子，越大，表明我更看重未来的奖赏（猜测的，未来的事谁都不知道），越小，越看重眼前的利益。 （有远见！）</a:t>
            </a:r>
            <a:endParaRPr lang="en-US" altLang="zh-CN" dirty="0"/>
          </a:p>
          <a:p>
            <a:r>
              <a:rPr lang="zh-CN" altLang="en-US" dirty="0"/>
              <a:t>理解</a:t>
            </a:r>
            <a:r>
              <a:rPr lang="en-US" altLang="zh-CN" dirty="0"/>
              <a:t>alpha</a:t>
            </a:r>
            <a:r>
              <a:rPr lang="zh-CN" altLang="en-US" dirty="0"/>
              <a:t>：学习率越大，保留之前训练值的程度越小。</a:t>
            </a:r>
            <a:r>
              <a:rPr lang="zh-CN" altLang="en-US" sz="1200" b="0" i="0" kern="1200" dirty="0">
                <a:solidFill>
                  <a:schemeClr val="tx1"/>
                </a:solidFill>
                <a:effectLst/>
                <a:latin typeface="+mn-lt"/>
                <a:ea typeface="+mn-ea"/>
                <a:cs typeface="+mn-cs"/>
              </a:rPr>
              <a:t>这次</a:t>
            </a:r>
            <a:r>
              <a:rPr lang="zh-CN" altLang="en-US" sz="1200" b="0" i="0" kern="1200">
                <a:solidFill>
                  <a:schemeClr val="tx1"/>
                </a:solidFill>
                <a:effectLst/>
                <a:latin typeface="+mn-lt"/>
                <a:ea typeface="+mn-ea"/>
                <a:cs typeface="+mn-cs"/>
              </a:rPr>
              <a:t>的差距要学习百分之几？</a:t>
            </a:r>
            <a:endParaRPr lang="en-US" altLang="zh-CN"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6</a:t>
            </a:fld>
            <a:endParaRPr kumimoji="1" lang="zh-CN" altLang="en-US"/>
          </a:p>
        </p:txBody>
      </p:sp>
    </p:spTree>
    <p:extLst>
      <p:ext uri="{BB962C8B-B14F-4D97-AF65-F5344CB8AC3E}">
        <p14:creationId xmlns:p14="http://schemas.microsoft.com/office/powerpoint/2010/main" val="246610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解释一下</a:t>
            </a:r>
            <a:r>
              <a:rPr lang="en-US" altLang="zh-CN" dirty="0"/>
              <a:t>greedy</a:t>
            </a:r>
            <a:r>
              <a:rPr lang="zh-CN" altLang="en-US" dirty="0"/>
              <a:t>：</a:t>
            </a:r>
            <a:endParaRPr lang="en-US" altLang="zh-CN" dirty="0"/>
          </a:p>
          <a:p>
            <a:r>
              <a:rPr lang="en-US" altLang="zh-CN" sz="1200" b="0" i="0" kern="1200" dirty="0">
                <a:solidFill>
                  <a:schemeClr val="tx1"/>
                </a:solidFill>
                <a:effectLst/>
                <a:latin typeface="+mn-lt"/>
                <a:ea typeface="+mn-ea"/>
                <a:cs typeface="+mn-cs"/>
              </a:rPr>
              <a:t>Epsilon greedy </a:t>
            </a:r>
            <a:r>
              <a:rPr lang="zh-CN" altLang="en-US" sz="1200" b="0" i="0" kern="1200" dirty="0">
                <a:solidFill>
                  <a:schemeClr val="tx1"/>
                </a:solidFill>
                <a:effectLst/>
                <a:latin typeface="+mn-lt"/>
                <a:ea typeface="+mn-ea"/>
                <a:cs typeface="+mn-cs"/>
              </a:rPr>
              <a:t>是用在决策上的一种策略</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比如 </a:t>
            </a:r>
            <a:r>
              <a:rPr lang="en-US" altLang="zh-CN" sz="1200" b="0" i="0" kern="1200" dirty="0">
                <a:solidFill>
                  <a:schemeClr val="tx1"/>
                </a:solidFill>
                <a:effectLst/>
                <a:latin typeface="+mn-lt"/>
                <a:ea typeface="+mn-ea"/>
                <a:cs typeface="+mn-cs"/>
              </a:rPr>
              <a:t>epsilon = 0.9 </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就说明有</a:t>
            </a:r>
            <a:r>
              <a:rPr lang="en-US" altLang="zh-CN" sz="1200" b="0" i="0" kern="1200" dirty="0">
                <a:solidFill>
                  <a:schemeClr val="tx1"/>
                </a:solidFill>
                <a:effectLst/>
                <a:latin typeface="+mn-lt"/>
                <a:ea typeface="+mn-ea"/>
                <a:cs typeface="+mn-cs"/>
              </a:rPr>
              <a:t>90% </a:t>
            </a:r>
            <a:r>
              <a:rPr lang="zh-CN" altLang="en-US" sz="1200" b="0" i="0" kern="1200" dirty="0">
                <a:solidFill>
                  <a:schemeClr val="tx1"/>
                </a:solidFill>
                <a:effectLst/>
                <a:latin typeface="+mn-lt"/>
                <a:ea typeface="+mn-ea"/>
                <a:cs typeface="+mn-cs"/>
              </a:rPr>
              <a:t>的情况我会按照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表的最优值选择行为</a:t>
            </a:r>
            <a:r>
              <a:rPr lang="en-US" altLang="zh-CN" sz="1200" b="0" i="0" kern="1200" dirty="0">
                <a:solidFill>
                  <a:schemeClr val="tx1"/>
                </a:solidFill>
                <a:effectLst/>
                <a:latin typeface="+mn-lt"/>
                <a:ea typeface="+mn-ea"/>
                <a:cs typeface="+mn-cs"/>
              </a:rPr>
              <a:t>, 10% </a:t>
            </a:r>
            <a:r>
              <a:rPr lang="zh-CN" altLang="en-US" sz="1200" b="0" i="0" kern="1200" dirty="0">
                <a:solidFill>
                  <a:schemeClr val="tx1"/>
                </a:solidFill>
                <a:effectLst/>
                <a:latin typeface="+mn-lt"/>
                <a:ea typeface="+mn-ea"/>
                <a:cs typeface="+mn-cs"/>
              </a:rPr>
              <a:t>的时间使用随机选行为</a:t>
            </a:r>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7</a:t>
            </a:fld>
            <a:endParaRPr kumimoji="1" lang="zh-CN" altLang="en-US"/>
          </a:p>
        </p:txBody>
      </p:sp>
    </p:spTree>
    <p:extLst>
      <p:ext uri="{BB962C8B-B14F-4D97-AF65-F5344CB8AC3E}">
        <p14:creationId xmlns:p14="http://schemas.microsoft.com/office/powerpoint/2010/main" val="2292700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8</a:t>
            </a:fld>
            <a:endParaRPr kumimoji="1" lang="zh-CN" altLang="en-US"/>
          </a:p>
        </p:txBody>
      </p:sp>
    </p:spTree>
    <p:extLst>
      <p:ext uri="{BB962C8B-B14F-4D97-AF65-F5344CB8AC3E}">
        <p14:creationId xmlns:p14="http://schemas.microsoft.com/office/powerpoint/2010/main" val="3947916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9</a:t>
            </a:fld>
            <a:endParaRPr kumimoji="1" lang="zh-CN" altLang="en-US"/>
          </a:p>
        </p:txBody>
      </p:sp>
    </p:spTree>
    <p:extLst>
      <p:ext uri="{BB962C8B-B14F-4D97-AF65-F5344CB8AC3E}">
        <p14:creationId xmlns:p14="http://schemas.microsoft.com/office/powerpoint/2010/main" val="289250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t>10</a:t>
            </a:fld>
            <a:endParaRPr kumimoji="1" lang="zh-CN" altLang="en-US"/>
          </a:p>
        </p:txBody>
      </p:sp>
    </p:spTree>
    <p:extLst>
      <p:ext uri="{BB962C8B-B14F-4D97-AF65-F5344CB8AC3E}">
        <p14:creationId xmlns:p14="http://schemas.microsoft.com/office/powerpoint/2010/main" val="92783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1735138" y="2152742"/>
            <a:ext cx="8721725" cy="1892300"/>
          </a:xfrm>
          <a:prstGeom prst="rect">
            <a:avLst/>
          </a:prstGeom>
        </p:spPr>
        <p:txBody>
          <a:bodyPr/>
          <a:lstStyle>
            <a:lvl1pPr algn="ctr">
              <a:defRPr lang="zh-CN" altLang="en-US" sz="7200" b="1" dirty="0">
                <a:blipFill dpi="0" rotWithShape="1">
                  <a:blip r:embed="rId2"/>
                  <a:srcRect/>
                  <a:tile tx="0" ty="0" sx="100000" sy="100000" flip="none" algn="tl"/>
                </a:blipFill>
              </a:defRPr>
            </a:lvl1pPr>
          </a:lstStyle>
          <a:p>
            <a:pPr marL="0" lvl="0" indent="0" algn="ctr">
              <a:buNone/>
            </a:pPr>
            <a:endParaRPr lang="zh-CN" altLang="en-US" dirty="0"/>
          </a:p>
        </p:txBody>
      </p:sp>
      <p:sp>
        <p:nvSpPr>
          <p:cNvPr id="10" name="文本占位符 4"/>
          <p:cNvSpPr>
            <a:spLocks noGrp="1"/>
          </p:cNvSpPr>
          <p:nvPr>
            <p:ph type="body" sz="quarter" idx="12"/>
          </p:nvPr>
        </p:nvSpPr>
        <p:spPr>
          <a:xfrm>
            <a:off x="4371603" y="1397642"/>
            <a:ext cx="3448794" cy="535531"/>
          </a:xfrm>
          <a:prstGeom prst="rect">
            <a:avLst/>
          </a:prstGeom>
        </p:spPr>
        <p:txBody>
          <a:bodyPr wrap="square">
            <a:spAutoFit/>
          </a:bodyPr>
          <a:lstStyle>
            <a:lvl1pPr marL="0" indent="0" algn="ctr">
              <a:buNone/>
              <a:defRPr lang="zh-CN" altLang="en-US" sz="3200" dirty="0"/>
            </a:lvl1pPr>
          </a:lstStyle>
          <a:p>
            <a:pPr marL="0" lvl="0" algn="ctr" defTabSz="914377"/>
            <a:endParaRPr lang="zh-CN" altLang="en-US" dirty="0"/>
          </a:p>
        </p:txBody>
      </p:sp>
      <p:sp>
        <p:nvSpPr>
          <p:cNvPr id="16" name="文本占位符 4"/>
          <p:cNvSpPr>
            <a:spLocks noGrp="1"/>
          </p:cNvSpPr>
          <p:nvPr>
            <p:ph type="body" sz="quarter" idx="13"/>
          </p:nvPr>
        </p:nvSpPr>
        <p:spPr>
          <a:xfrm>
            <a:off x="3638550" y="4349277"/>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17" name="文本占位符 4"/>
          <p:cNvSpPr>
            <a:spLocks noGrp="1"/>
          </p:cNvSpPr>
          <p:nvPr>
            <p:ph type="body" sz="quarter" idx="14"/>
          </p:nvPr>
        </p:nvSpPr>
        <p:spPr>
          <a:xfrm>
            <a:off x="3638550" y="4700503"/>
            <a:ext cx="4914902" cy="313932"/>
          </a:xfrm>
          <a:prstGeom prst="rect">
            <a:avLst/>
          </a:prstGeom>
          <a:solidFill>
            <a:schemeClr val="tx1">
              <a:lumMod val="75000"/>
              <a:lumOff val="25000"/>
            </a:schemeClr>
          </a:solidFill>
        </p:spPr>
        <p:txBody>
          <a:bodyPr/>
          <a:lstStyle>
            <a:lvl1pPr marL="0" indent="0" algn="ctr">
              <a:buNone/>
              <a:defRPr lang="zh-CN" altLang="en-US" sz="1600" baseline="0" dirty="0">
                <a:solidFill>
                  <a:schemeClr val="bg1"/>
                </a:solidFill>
                <a:cs typeface="+mn-ea"/>
              </a:defRPr>
            </a:lvl1pPr>
          </a:lstStyle>
          <a:p>
            <a:pPr marL="228600" lvl="0" indent="-228600" algn="ctr"/>
            <a:endParaRPr lang="zh-CN" altLang="en-US" dirty="0"/>
          </a:p>
        </p:txBody>
      </p:sp>
      <p:sp>
        <p:nvSpPr>
          <p:cNvPr id="22" name="矩形 21"/>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6374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621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1874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34173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768832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
        <p:nvSpPr>
          <p:cNvPr id="8" name="文本占位符 7"/>
          <p:cNvSpPr>
            <a:spLocks noGrp="1"/>
          </p:cNvSpPr>
          <p:nvPr>
            <p:ph type="body" sz="quarter" idx="11"/>
          </p:nvPr>
        </p:nvSpPr>
        <p:spPr>
          <a:xfrm>
            <a:off x="5245099" y="3991505"/>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2"/>
          </p:nvPr>
        </p:nvSpPr>
        <p:spPr>
          <a:xfrm>
            <a:off x="8678110" y="3991505"/>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3"/>
          </p:nvPr>
        </p:nvSpPr>
        <p:spPr>
          <a:xfrm>
            <a:off x="5245099" y="5033754"/>
            <a:ext cx="3170990" cy="466195"/>
          </a:xfrm>
          <a:prstGeom prst="rect">
            <a:avLst/>
          </a:prstGeom>
        </p:spPr>
        <p:txBody>
          <a:bodyPr/>
          <a:lstStyle>
            <a:lvl1pPr marL="0" indent="0">
              <a:buNone/>
              <a:defRPr/>
            </a:lvl1pPr>
          </a:lstStyle>
          <a:p>
            <a:pPr lvl="0"/>
            <a:endParaRPr lang="zh-CN" altLang="en-US" dirty="0"/>
          </a:p>
        </p:txBody>
      </p:sp>
      <p:sp>
        <p:nvSpPr>
          <p:cNvPr id="12" name="文本占位符 7"/>
          <p:cNvSpPr>
            <a:spLocks noGrp="1"/>
          </p:cNvSpPr>
          <p:nvPr>
            <p:ph type="body" sz="quarter" idx="14"/>
          </p:nvPr>
        </p:nvSpPr>
        <p:spPr>
          <a:xfrm>
            <a:off x="8678110" y="5033754"/>
            <a:ext cx="3170990" cy="466195"/>
          </a:xfrm>
          <a:prstGeom prst="rect">
            <a:avLst/>
          </a:prstGeom>
        </p:spPr>
        <p:txBody>
          <a:bodyPr/>
          <a:lstStyle>
            <a:lvl1pPr marL="0" indent="0">
              <a:buNone/>
              <a:defRPr/>
            </a:lvl1pPr>
          </a:lstStyle>
          <a:p>
            <a:pPr lvl="0"/>
            <a:endParaRPr lang="zh-CN" altLang="en-US" dirty="0"/>
          </a:p>
        </p:txBody>
      </p:sp>
    </p:spTree>
    <p:extLst>
      <p:ext uri="{BB962C8B-B14F-4D97-AF65-F5344CB8AC3E}">
        <p14:creationId xmlns:p14="http://schemas.microsoft.com/office/powerpoint/2010/main" val="2338422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3953280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六项目录">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1026" name="Picture 2" descr="http://dc.office.msn.com.cn/t/83/E048C0F1BEBFCE34915F37209150FDFE.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8361" b="31653"/>
          <a:stretch/>
        </p:blipFill>
        <p:spPr bwMode="auto">
          <a:xfrm>
            <a:off x="0" y="1899"/>
            <a:ext cx="12192000" cy="342710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userDrawn="1"/>
        </p:nvSpPr>
        <p:spPr>
          <a:xfrm>
            <a:off x="1016000" y="1485900"/>
            <a:ext cx="3886200" cy="3886200"/>
          </a:xfrm>
          <a:prstGeom prst="ellipse">
            <a:avLst/>
          </a:prstGeom>
          <a:ln w="1174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7"/>
          <p:cNvSpPr>
            <a:spLocks noGrp="1"/>
          </p:cNvSpPr>
          <p:nvPr>
            <p:ph type="body" sz="quarter" idx="11"/>
          </p:nvPr>
        </p:nvSpPr>
        <p:spPr>
          <a:xfrm>
            <a:off x="5245099" y="3991504"/>
            <a:ext cx="3170990" cy="466195"/>
          </a:xfrm>
          <a:prstGeom prst="rect">
            <a:avLst/>
          </a:prstGeom>
        </p:spPr>
        <p:txBody>
          <a:bodyPr/>
          <a:lstStyle>
            <a:lvl1pPr marL="0" indent="0">
              <a:buNone/>
              <a:defRPr/>
            </a:lvl1pPr>
          </a:lstStyle>
          <a:p>
            <a:pPr lvl="0"/>
            <a:endParaRPr lang="zh-CN" altLang="en-US" dirty="0"/>
          </a:p>
        </p:txBody>
      </p:sp>
      <p:sp>
        <p:nvSpPr>
          <p:cNvPr id="7" name="文本占位符 7"/>
          <p:cNvSpPr>
            <a:spLocks noGrp="1"/>
          </p:cNvSpPr>
          <p:nvPr>
            <p:ph type="body" sz="quarter" idx="12"/>
          </p:nvPr>
        </p:nvSpPr>
        <p:spPr>
          <a:xfrm>
            <a:off x="8678110" y="3991504"/>
            <a:ext cx="3170990" cy="466195"/>
          </a:xfrm>
          <a:prstGeom prst="rect">
            <a:avLst/>
          </a:prstGeom>
        </p:spPr>
        <p:txBody>
          <a:bodyPr/>
          <a:lstStyle>
            <a:lvl1pPr marL="0" indent="0">
              <a:buNone/>
              <a:defRPr/>
            </a:lvl1pPr>
          </a:lstStyle>
          <a:p>
            <a:pPr lvl="0"/>
            <a:endParaRPr lang="zh-CN" altLang="en-US" dirty="0"/>
          </a:p>
        </p:txBody>
      </p:sp>
      <p:sp>
        <p:nvSpPr>
          <p:cNvPr id="8" name="文本占位符 7"/>
          <p:cNvSpPr>
            <a:spLocks noGrp="1"/>
          </p:cNvSpPr>
          <p:nvPr>
            <p:ph type="body" sz="quarter" idx="13"/>
          </p:nvPr>
        </p:nvSpPr>
        <p:spPr>
          <a:xfrm>
            <a:off x="5245099" y="5357774"/>
            <a:ext cx="3170990" cy="466195"/>
          </a:xfrm>
          <a:prstGeom prst="rect">
            <a:avLst/>
          </a:prstGeom>
        </p:spPr>
        <p:txBody>
          <a:bodyPr/>
          <a:lstStyle>
            <a:lvl1pPr marL="0" indent="0">
              <a:buNone/>
              <a:defRPr/>
            </a:lvl1pPr>
          </a:lstStyle>
          <a:p>
            <a:pPr lvl="0"/>
            <a:endParaRPr lang="zh-CN" altLang="en-US" dirty="0"/>
          </a:p>
        </p:txBody>
      </p:sp>
      <p:sp>
        <p:nvSpPr>
          <p:cNvPr id="9" name="文本占位符 7"/>
          <p:cNvSpPr>
            <a:spLocks noGrp="1"/>
          </p:cNvSpPr>
          <p:nvPr>
            <p:ph type="body" sz="quarter" idx="14"/>
          </p:nvPr>
        </p:nvSpPr>
        <p:spPr>
          <a:xfrm>
            <a:off x="8678110" y="5357774"/>
            <a:ext cx="3170990" cy="466195"/>
          </a:xfrm>
          <a:prstGeom prst="rect">
            <a:avLst/>
          </a:prstGeom>
        </p:spPr>
        <p:txBody>
          <a:bodyPr/>
          <a:lstStyle>
            <a:lvl1pPr marL="0" indent="0">
              <a:buNone/>
              <a:defRPr/>
            </a:lvl1pPr>
          </a:lstStyle>
          <a:p>
            <a:pPr lvl="0"/>
            <a:endParaRPr lang="zh-CN" altLang="en-US" dirty="0"/>
          </a:p>
        </p:txBody>
      </p:sp>
      <p:sp>
        <p:nvSpPr>
          <p:cNvPr id="10" name="文本占位符 7"/>
          <p:cNvSpPr>
            <a:spLocks noGrp="1"/>
          </p:cNvSpPr>
          <p:nvPr>
            <p:ph type="body" sz="quarter" idx="15"/>
          </p:nvPr>
        </p:nvSpPr>
        <p:spPr>
          <a:xfrm>
            <a:off x="5245099" y="4674639"/>
            <a:ext cx="3170990" cy="466195"/>
          </a:xfrm>
          <a:prstGeom prst="rect">
            <a:avLst/>
          </a:prstGeom>
        </p:spPr>
        <p:txBody>
          <a:bodyPr/>
          <a:lstStyle>
            <a:lvl1pPr marL="0" indent="0">
              <a:buNone/>
              <a:defRPr/>
            </a:lvl1pPr>
          </a:lstStyle>
          <a:p>
            <a:pPr lvl="0"/>
            <a:endParaRPr lang="zh-CN" altLang="en-US" dirty="0"/>
          </a:p>
        </p:txBody>
      </p:sp>
      <p:sp>
        <p:nvSpPr>
          <p:cNvPr id="11" name="文本占位符 7"/>
          <p:cNvSpPr>
            <a:spLocks noGrp="1"/>
          </p:cNvSpPr>
          <p:nvPr>
            <p:ph type="body" sz="quarter" idx="16"/>
          </p:nvPr>
        </p:nvSpPr>
        <p:spPr>
          <a:xfrm>
            <a:off x="8678110" y="4674639"/>
            <a:ext cx="3170990" cy="466195"/>
          </a:xfrm>
          <a:prstGeom prst="rect">
            <a:avLst/>
          </a:prstGeom>
        </p:spPr>
        <p:txBody>
          <a:bodyPr/>
          <a:lstStyle>
            <a:lvl1pPr marL="0" indent="0">
              <a:buNone/>
              <a:defRPr/>
            </a:lvl1pPr>
          </a:lstStyle>
          <a:p>
            <a:pPr lvl="0"/>
            <a:endParaRPr lang="zh-CN" altLang="en-US" dirty="0"/>
          </a:p>
        </p:txBody>
      </p:sp>
      <p:sp>
        <p:nvSpPr>
          <p:cNvPr id="14" name="文本占位符 5"/>
          <p:cNvSpPr>
            <a:spLocks noGrp="1"/>
          </p:cNvSpPr>
          <p:nvPr>
            <p:ph type="body" sz="quarter" idx="10" hasCustomPrompt="1"/>
          </p:nvPr>
        </p:nvSpPr>
        <p:spPr>
          <a:xfrm>
            <a:off x="1981465" y="2862794"/>
            <a:ext cx="1955270" cy="914400"/>
          </a:xfrm>
          <a:prstGeom prst="rect">
            <a:avLst/>
          </a:prstGeom>
          <a:noFill/>
        </p:spPr>
        <p:txBody>
          <a:bodyPr/>
          <a:lstStyle>
            <a:lvl1pPr marL="0" indent="0" algn="ctr">
              <a:buNone/>
              <a:defRPr sz="6000" b="1">
                <a:solidFill>
                  <a:schemeClr val="bg1"/>
                </a:solidFill>
              </a:defRPr>
            </a:lvl1pPr>
          </a:lstStyle>
          <a:p>
            <a:pPr lvl="0"/>
            <a:r>
              <a:rPr lang="zh-CN" altLang="en-US" dirty="0"/>
              <a:t>目录</a:t>
            </a:r>
          </a:p>
        </p:txBody>
      </p:sp>
    </p:spTree>
    <p:extLst>
      <p:ext uri="{BB962C8B-B14F-4D97-AF65-F5344CB8AC3E}">
        <p14:creationId xmlns:p14="http://schemas.microsoft.com/office/powerpoint/2010/main" val="16357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981200" cy="332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405594"/>
            <a:ext cx="1955270" cy="914400"/>
          </a:xfrm>
          <a:prstGeom prst="rect">
            <a:avLst/>
          </a:prstGeom>
          <a:noFill/>
        </p:spPr>
        <p:txBody>
          <a:bodyPr/>
          <a:lstStyle>
            <a:lvl1pPr marL="0" indent="0" algn="ctr">
              <a:buNone/>
              <a:defRPr sz="60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2794000" y="2405594"/>
            <a:ext cx="6946766" cy="914400"/>
          </a:xfrm>
          <a:prstGeom prst="rect">
            <a:avLst/>
          </a:prstGeom>
          <a:noFill/>
        </p:spPr>
        <p:txBody>
          <a:bodyPr/>
          <a:lstStyle>
            <a:lvl1pPr marL="0" indent="0" algn="l">
              <a:buNone/>
              <a:defRPr sz="6000" b="1">
                <a:solidFill>
                  <a:schemeClr val="bg1"/>
                </a:solidFill>
              </a:defRPr>
            </a:lvl1pPr>
          </a:lstStyle>
          <a:p>
            <a:pPr lvl="0"/>
            <a:endParaRPr lang="zh-CN" altLang="en-US" dirty="0"/>
          </a:p>
        </p:txBody>
      </p:sp>
    </p:spTree>
    <p:extLst>
      <p:ext uri="{BB962C8B-B14F-4D97-AF65-F5344CB8AC3E}">
        <p14:creationId xmlns:p14="http://schemas.microsoft.com/office/powerpoint/2010/main" val="162069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2">
    <p:bg>
      <p:bgPr>
        <a:pattFill prst="wd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tx1"/>
                </a:solidFill>
              </a:defRPr>
            </a:lvl1pPr>
          </a:lstStyle>
          <a:p>
            <a:pPr lvl="0"/>
            <a:endParaRPr lang="zh-CN" altLang="en-US" dirty="0"/>
          </a:p>
        </p:txBody>
      </p:sp>
    </p:spTree>
    <p:extLst>
      <p:ext uri="{BB962C8B-B14F-4D97-AF65-F5344CB8AC3E}">
        <p14:creationId xmlns:p14="http://schemas.microsoft.com/office/powerpoint/2010/main" val="77215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chemeClr val="accent1"/>
        </a:solid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1494610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812800" y="0"/>
            <a:ext cx="1066800" cy="889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rot="5400000">
            <a:off x="5854700" y="520700"/>
            <a:ext cx="457200" cy="1221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5"/>
          <p:cNvSpPr>
            <a:spLocks noGrp="1"/>
          </p:cNvSpPr>
          <p:nvPr>
            <p:ph type="body" sz="quarter" idx="10" hasCustomPrompt="1"/>
          </p:nvPr>
        </p:nvSpPr>
        <p:spPr>
          <a:xfrm>
            <a:off x="812800" y="212727"/>
            <a:ext cx="1066800" cy="427037"/>
          </a:xfrm>
          <a:prstGeom prst="rect">
            <a:avLst/>
          </a:prstGeom>
          <a:noFill/>
        </p:spPr>
        <p:txBody>
          <a:bodyPr/>
          <a:lstStyle>
            <a:lvl1pPr marL="0" indent="0" algn="ctr">
              <a:buNone/>
              <a:defRPr sz="2800" b="1">
                <a:solidFill>
                  <a:schemeClr val="bg1"/>
                </a:solidFill>
              </a:defRPr>
            </a:lvl1pPr>
          </a:lstStyle>
          <a:p>
            <a:pPr lvl="0"/>
            <a:r>
              <a:rPr lang="en-US" altLang="zh-CN" dirty="0"/>
              <a:t>01</a:t>
            </a:r>
            <a:endParaRPr lang="zh-CN" altLang="en-US" dirty="0"/>
          </a:p>
        </p:txBody>
      </p:sp>
      <p:sp>
        <p:nvSpPr>
          <p:cNvPr id="6" name="文本占位符 5"/>
          <p:cNvSpPr>
            <a:spLocks noGrp="1"/>
          </p:cNvSpPr>
          <p:nvPr>
            <p:ph type="body" sz="quarter" idx="11"/>
          </p:nvPr>
        </p:nvSpPr>
        <p:spPr>
          <a:xfrm>
            <a:off x="1879599" y="212727"/>
            <a:ext cx="4741333" cy="427037"/>
          </a:xfrm>
          <a:prstGeom prst="rect">
            <a:avLst/>
          </a:prstGeom>
          <a:noFill/>
        </p:spPr>
        <p:txBody>
          <a:bodyPr/>
          <a:lstStyle>
            <a:lvl1pPr marL="0" indent="0" algn="l">
              <a:buNone/>
              <a:defRPr sz="2800" b="1">
                <a:solidFill>
                  <a:schemeClr val="bg1"/>
                </a:solidFill>
              </a:defRPr>
            </a:lvl1pPr>
          </a:lstStyle>
          <a:p>
            <a:pPr lvl="0"/>
            <a:endParaRPr lang="zh-CN" altLang="en-US" dirty="0"/>
          </a:p>
        </p:txBody>
      </p:sp>
    </p:spTree>
    <p:extLst>
      <p:ext uri="{BB962C8B-B14F-4D97-AF65-F5344CB8AC3E}">
        <p14:creationId xmlns:p14="http://schemas.microsoft.com/office/powerpoint/2010/main" val="170263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84" r:id="rId1"/>
    <p:sldLayoutId id="2147483692" r:id="rId2"/>
    <p:sldLayoutId id="2147483687" r:id="rId3"/>
    <p:sldLayoutId id="2147483693" r:id="rId4"/>
    <p:sldLayoutId id="2147483688" r:id="rId5"/>
    <p:sldLayoutId id="2147483686" r:id="rId6"/>
    <p:sldLayoutId id="2147483682" r:id="rId7"/>
    <p:sldLayoutId id="2147483690" r:id="rId8"/>
    <p:sldLayoutId id="2147483691" r:id="rId9"/>
    <p:sldLayoutId id="214748366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80" r:id="rId1"/>
    <p:sldLayoutId id="2147483685"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zhihu.com/question/26408259"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morvanzhou.github.io/tutorials/machine-learning/reinforcement-learning/2-2-A-q-learning/" TargetMode="External"/><Relationship Id="rId4" Type="http://schemas.openxmlformats.org/officeDocument/2006/relationships/hyperlink" Target="https://www.zhihu.com/question/4177529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office.msn.com.c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1343199" y="1832701"/>
            <a:ext cx="9505602" cy="5025299"/>
          </a:xfrm>
        </p:spPr>
        <p:txBody>
          <a:bodyPr/>
          <a:lstStyle/>
          <a:p>
            <a:pPr marL="0" indent="0">
              <a:buNone/>
            </a:pPr>
            <a:r>
              <a:rPr lang="en-US" altLang="zh-CN" sz="13800" dirty="0"/>
              <a:t>Q Learning</a:t>
            </a:r>
          </a:p>
          <a:p>
            <a:pPr marL="0" indent="0">
              <a:buNone/>
            </a:pPr>
            <a:endParaRPr lang="en-US" altLang="zh-CN" sz="2400" dirty="0"/>
          </a:p>
          <a:p>
            <a:pPr marL="0" indent="0">
              <a:buNone/>
            </a:pPr>
            <a:r>
              <a:rPr lang="ja-JP" altLang="en-US" sz="3600" dirty="0"/>
              <a:t>大数据の蛋</a:t>
            </a:r>
            <a:r>
              <a:rPr lang="en-US" altLang="ja-JP" sz="3600" dirty="0"/>
              <a:t>-16</a:t>
            </a:r>
            <a:r>
              <a:rPr lang="ja-JP" altLang="en-US" sz="3600" dirty="0"/>
              <a:t>级展示</a:t>
            </a:r>
          </a:p>
          <a:p>
            <a:pPr marL="0" indent="0">
              <a:buNone/>
            </a:pPr>
            <a:r>
              <a:rPr lang="en-US" altLang="zh-CN" sz="3600" dirty="0"/>
              <a:t>1606</a:t>
            </a:r>
            <a:r>
              <a:rPr lang="zh-CN" altLang="en-US" sz="3600" dirty="0"/>
              <a:t>谢静芬  </a:t>
            </a:r>
            <a:r>
              <a:rPr lang="en-US" altLang="zh-CN" sz="3600" dirty="0"/>
              <a:t>2018.7.21</a:t>
            </a:r>
            <a:endParaRPr lang="zh-CN" altLang="en-US" sz="3600" dirty="0"/>
          </a:p>
        </p:txBody>
      </p:sp>
    </p:spTree>
    <p:extLst>
      <p:ext uri="{BB962C8B-B14F-4D97-AF65-F5344CB8AC3E}">
        <p14:creationId xmlns:p14="http://schemas.microsoft.com/office/powerpoint/2010/main" val="119001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FFBD83-D0AA-4268-88A4-BD72B6ACB014}"/>
              </a:ext>
            </a:extLst>
          </p:cNvPr>
          <p:cNvSpPr>
            <a:spLocks noGrp="1"/>
          </p:cNvSpPr>
          <p:nvPr>
            <p:ph type="body" sz="quarter" idx="10"/>
          </p:nvPr>
        </p:nvSpPr>
        <p:spPr/>
        <p:txBody>
          <a:bodyPr/>
          <a:lstStyle/>
          <a:p>
            <a:r>
              <a:rPr lang="en-US" altLang="zh-CN" dirty="0"/>
              <a:t>##</a:t>
            </a:r>
            <a:endParaRPr lang="zh-CN" altLang="en-US" dirty="0"/>
          </a:p>
        </p:txBody>
      </p:sp>
      <p:sp>
        <p:nvSpPr>
          <p:cNvPr id="3" name="文本占位符 2">
            <a:extLst>
              <a:ext uri="{FF2B5EF4-FFF2-40B4-BE49-F238E27FC236}">
                <a16:creationId xmlns:a16="http://schemas.microsoft.com/office/drawing/2014/main" id="{387E3C5B-D1AC-49E0-BA02-A643881B3560}"/>
              </a:ext>
            </a:extLst>
          </p:cNvPr>
          <p:cNvSpPr>
            <a:spLocks noGrp="1"/>
          </p:cNvSpPr>
          <p:nvPr>
            <p:ph type="body" sz="quarter" idx="11"/>
          </p:nvPr>
        </p:nvSpPr>
        <p:spPr/>
        <p:txBody>
          <a:bodyPr/>
          <a:lstStyle/>
          <a:p>
            <a:r>
              <a:rPr lang="en-US" altLang="zh-CN" dirty="0"/>
              <a:t>Reference</a:t>
            </a:r>
            <a:endParaRPr lang="zh-CN" altLang="en-US" dirty="0"/>
          </a:p>
        </p:txBody>
      </p:sp>
      <p:sp>
        <p:nvSpPr>
          <p:cNvPr id="5" name="矩形 4">
            <a:extLst>
              <a:ext uri="{FF2B5EF4-FFF2-40B4-BE49-F238E27FC236}">
                <a16:creationId xmlns:a16="http://schemas.microsoft.com/office/drawing/2014/main" id="{A18AEDC9-A708-45B8-9FEB-5F45C1BE9EDD}"/>
              </a:ext>
            </a:extLst>
          </p:cNvPr>
          <p:cNvSpPr/>
          <p:nvPr/>
        </p:nvSpPr>
        <p:spPr>
          <a:xfrm>
            <a:off x="812800" y="1661836"/>
            <a:ext cx="10864850" cy="5032147"/>
          </a:xfrm>
          <a:prstGeom prst="rect">
            <a:avLst/>
          </a:prstGeom>
        </p:spPr>
        <p:txBody>
          <a:bodyPr wrap="square">
            <a:spAutoFit/>
          </a:bodyPr>
          <a:lstStyle/>
          <a:p>
            <a:pPr marL="457200" indent="-457200" defTabSz="609585">
              <a:lnSpc>
                <a:spcPct val="150000"/>
              </a:lnSpc>
              <a:buFont typeface="Wingdings" panose="05000000000000000000" pitchFamily="2" charset="2"/>
              <a:buChar char="Ø"/>
            </a:pPr>
            <a:r>
              <a:rPr lang="en-US" altLang="zh-CN" sz="2400" b="1" dirty="0">
                <a:latin typeface="Courier New" panose="02070309020205020404" pitchFamily="49" charset="0"/>
                <a:cs typeface="Courier New" panose="02070309020205020404" pitchFamily="49" charset="0"/>
                <a:sym typeface="+mn-lt"/>
                <a:hlinkClick r:id="rId3"/>
              </a:rPr>
              <a:t>https://www.zhihu.com/question/26408259</a:t>
            </a:r>
            <a:r>
              <a:rPr lang="en-US" altLang="zh-CN" sz="2400" b="1" dirty="0">
                <a:latin typeface="Courier New" panose="02070309020205020404" pitchFamily="49" charset="0"/>
                <a:cs typeface="Courier New" panose="02070309020205020404" pitchFamily="49" charset="0"/>
                <a:sym typeface="+mn-lt"/>
              </a:rPr>
              <a:t> </a:t>
            </a:r>
          </a:p>
          <a:p>
            <a:pPr marL="457200" indent="-457200" defTabSz="609585">
              <a:lnSpc>
                <a:spcPct val="150000"/>
              </a:lnSpc>
              <a:buFont typeface="Wingdings" panose="05000000000000000000" pitchFamily="2" charset="2"/>
              <a:buChar char="Ø"/>
            </a:pPr>
            <a:r>
              <a:rPr lang="en-US" altLang="zh-CN" sz="2400" b="1" dirty="0">
                <a:latin typeface="Courier New" panose="02070309020205020404" pitchFamily="49" charset="0"/>
                <a:cs typeface="Courier New" panose="02070309020205020404" pitchFamily="49" charset="0"/>
                <a:sym typeface="+mn-lt"/>
                <a:hlinkClick r:id="rId4"/>
              </a:rPr>
              <a:t>https://www.zhihu.com/question/41775291</a:t>
            </a:r>
            <a:r>
              <a:rPr lang="en-US" altLang="zh-CN" sz="2400" b="1" dirty="0">
                <a:latin typeface="Courier New" panose="02070309020205020404" pitchFamily="49" charset="0"/>
                <a:cs typeface="Courier New" panose="02070309020205020404" pitchFamily="49" charset="0"/>
                <a:sym typeface="+mn-lt"/>
              </a:rPr>
              <a:t> </a:t>
            </a:r>
            <a:r>
              <a:rPr lang="zh-CN" altLang="en-US" sz="2400" b="1" dirty="0">
                <a:latin typeface="Courier New" panose="02070309020205020404" pitchFamily="49" charset="0"/>
                <a:cs typeface="Courier New" panose="02070309020205020404" pitchFamily="49" charset="0"/>
                <a:sym typeface="+mn-lt"/>
              </a:rPr>
              <a:t>等知乎问答</a:t>
            </a: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r>
              <a:rPr lang="en-US" altLang="zh-CN" sz="2400" b="1" dirty="0">
                <a:latin typeface="Courier New" panose="02070309020205020404" pitchFamily="49" charset="0"/>
                <a:cs typeface="Courier New" panose="02070309020205020404" pitchFamily="49" charset="0"/>
                <a:sym typeface="+mn-lt"/>
                <a:hlinkClick r:id="rId5"/>
              </a:rPr>
              <a:t>https://morvanzhou.github.io/tutorials/machine-learning/reinforcement-learning/2-2-A-q-learning/</a:t>
            </a:r>
            <a:r>
              <a:rPr lang="en-US" altLang="zh-CN" sz="2400" b="1" dirty="0">
                <a:latin typeface="Courier New" panose="02070309020205020404" pitchFamily="49" charset="0"/>
                <a:cs typeface="Courier New" panose="02070309020205020404" pitchFamily="49" charset="0"/>
                <a:sym typeface="+mn-lt"/>
              </a:rPr>
              <a:t>      </a:t>
            </a:r>
            <a:r>
              <a:rPr lang="zh-CN" altLang="en-US" sz="2400" b="1" dirty="0">
                <a:latin typeface="Courier New" panose="02070309020205020404" pitchFamily="49" charset="0"/>
                <a:cs typeface="Courier New" panose="02070309020205020404" pitchFamily="49" charset="0"/>
                <a:sym typeface="+mn-lt"/>
              </a:rPr>
              <a:t>莫烦</a:t>
            </a:r>
            <a:r>
              <a:rPr lang="en-US" altLang="zh-CN" sz="2400" b="1" dirty="0">
                <a:latin typeface="Courier New" panose="02070309020205020404" pitchFamily="49" charset="0"/>
                <a:cs typeface="Courier New" panose="02070309020205020404" pitchFamily="49" charset="0"/>
                <a:sym typeface="+mn-lt"/>
              </a:rPr>
              <a:t>PYTHON </a:t>
            </a:r>
            <a:r>
              <a:rPr lang="zh-CN" altLang="en-US" sz="2400" b="1" dirty="0">
                <a:latin typeface="Courier New" panose="02070309020205020404" pitchFamily="49" charset="0"/>
                <a:cs typeface="Courier New" panose="02070309020205020404" pitchFamily="49" charset="0"/>
                <a:sym typeface="+mn-lt"/>
              </a:rPr>
              <a:t>之 </a:t>
            </a:r>
            <a:r>
              <a:rPr lang="en-US" altLang="zh-CN" sz="2400" b="1" dirty="0">
                <a:latin typeface="Courier New" panose="02070309020205020404" pitchFamily="49" charset="0"/>
                <a:cs typeface="Courier New" panose="02070309020205020404" pitchFamily="49" charset="0"/>
                <a:sym typeface="+mn-lt"/>
              </a:rPr>
              <a:t>Reinforcement Learning</a:t>
            </a:r>
          </a:p>
          <a:p>
            <a:pPr marL="457200" indent="-457200" defTabSz="609585">
              <a:lnSpc>
                <a:spcPct val="150000"/>
              </a:lnSpc>
              <a:buFont typeface="Wingdings" panose="05000000000000000000" pitchFamily="2" charset="2"/>
              <a:buChar char="Ø"/>
            </a:pP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endParaRPr lang="en-US" altLang="zh-CN" sz="2400" b="1" dirty="0">
              <a:latin typeface="Courier New" panose="02070309020205020404" pitchFamily="49" charset="0"/>
              <a:cs typeface="Courier New" panose="02070309020205020404" pitchFamily="49" charset="0"/>
              <a:sym typeface="+mn-lt"/>
            </a:endParaRPr>
          </a:p>
        </p:txBody>
      </p:sp>
    </p:spTree>
    <p:extLst>
      <p:ext uri="{BB962C8B-B14F-4D97-AF65-F5344CB8AC3E}">
        <p14:creationId xmlns:p14="http://schemas.microsoft.com/office/powerpoint/2010/main" val="265469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00</a:t>
            </a:r>
          </a:p>
        </p:txBody>
      </p:sp>
      <p:sp>
        <p:nvSpPr>
          <p:cNvPr id="3" name="文本占位符 2"/>
          <p:cNvSpPr>
            <a:spLocks noGrp="1"/>
          </p:cNvSpPr>
          <p:nvPr>
            <p:ph type="body" sz="quarter" idx="11"/>
          </p:nvPr>
        </p:nvSpPr>
        <p:spPr/>
        <p:txBody>
          <a:bodyPr/>
          <a:lstStyle/>
          <a:p>
            <a:r>
              <a:rPr lang="zh-CN" altLang="en-US" dirty="0">
                <a:cs typeface="+mn-ea"/>
                <a:sym typeface="+mn-lt"/>
              </a:rPr>
              <a:t>目录</a:t>
            </a:r>
            <a:endParaRPr lang="zh-CN" altLang="en-US" dirty="0"/>
          </a:p>
        </p:txBody>
      </p:sp>
      <p:grpSp>
        <p:nvGrpSpPr>
          <p:cNvPr id="9" name="组合 8"/>
          <p:cNvGrpSpPr/>
          <p:nvPr/>
        </p:nvGrpSpPr>
        <p:grpSpPr>
          <a:xfrm>
            <a:off x="3887873" y="1262242"/>
            <a:ext cx="4470400" cy="653001"/>
            <a:chOff x="812800" y="1456267"/>
            <a:chExt cx="4470400" cy="414866"/>
          </a:xfrm>
        </p:grpSpPr>
        <p:cxnSp>
          <p:nvCxnSpPr>
            <p:cNvPr id="6" name="直接连接符 5"/>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676400" y="1456267"/>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Courier New" panose="02070309020205020404" pitchFamily="49" charset="0"/>
                  <a:cs typeface="Courier New" panose="02070309020205020404" pitchFamily="49" charset="0"/>
                  <a:sym typeface="+mn-lt"/>
                </a:rPr>
                <a:t>强化学习</a:t>
              </a:r>
            </a:p>
          </p:txBody>
        </p:sp>
        <p:cxnSp>
          <p:nvCxnSpPr>
            <p:cNvPr id="8" name="直接连接符 7"/>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7" name="组合 16">
            <a:extLst>
              <a:ext uri="{FF2B5EF4-FFF2-40B4-BE49-F238E27FC236}">
                <a16:creationId xmlns:a16="http://schemas.microsoft.com/office/drawing/2014/main" id="{AC74C2FB-CA0C-49A2-A453-BFB201610D79}"/>
              </a:ext>
            </a:extLst>
          </p:cNvPr>
          <p:cNvGrpSpPr/>
          <p:nvPr/>
        </p:nvGrpSpPr>
        <p:grpSpPr>
          <a:xfrm>
            <a:off x="6073946" y="2430451"/>
            <a:ext cx="4470400" cy="653001"/>
            <a:chOff x="812800" y="1456267"/>
            <a:chExt cx="4470400" cy="414866"/>
          </a:xfrm>
        </p:grpSpPr>
        <p:cxnSp>
          <p:nvCxnSpPr>
            <p:cNvPr id="18" name="直接连接符 17">
              <a:extLst>
                <a:ext uri="{FF2B5EF4-FFF2-40B4-BE49-F238E27FC236}">
                  <a16:creationId xmlns:a16="http://schemas.microsoft.com/office/drawing/2014/main" id="{97DE653A-0CAC-42B3-841B-0B265BE6437A}"/>
                </a:ext>
              </a:extLst>
            </p:cNvPr>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63AD8B6-6738-4F8F-8F07-65E210A2F948}"/>
                </a:ext>
              </a:extLst>
            </p:cNvPr>
            <p:cNvSpPr/>
            <p:nvPr/>
          </p:nvSpPr>
          <p:spPr>
            <a:xfrm>
              <a:off x="1676400" y="1456267"/>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Courier New" panose="02070309020205020404" pitchFamily="49" charset="0"/>
                  <a:cs typeface="Courier New" panose="02070309020205020404" pitchFamily="49" charset="0"/>
                  <a:sym typeface="+mn-lt"/>
                </a:rPr>
                <a:t>如何更新</a:t>
              </a:r>
            </a:p>
          </p:txBody>
        </p:sp>
        <p:cxnSp>
          <p:nvCxnSpPr>
            <p:cNvPr id="20" name="直接连接符 19">
              <a:extLst>
                <a:ext uri="{FF2B5EF4-FFF2-40B4-BE49-F238E27FC236}">
                  <a16:creationId xmlns:a16="http://schemas.microsoft.com/office/drawing/2014/main" id="{21E28F4A-963D-41E6-AAF6-619F4BBA5919}"/>
                </a:ext>
              </a:extLst>
            </p:cNvPr>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95EB943-E903-4147-BC8B-E825F1708A30}"/>
              </a:ext>
            </a:extLst>
          </p:cNvPr>
          <p:cNvGrpSpPr/>
          <p:nvPr/>
        </p:nvGrpSpPr>
        <p:grpSpPr>
          <a:xfrm>
            <a:off x="4057994" y="3598658"/>
            <a:ext cx="4470400" cy="653001"/>
            <a:chOff x="812800" y="1456267"/>
            <a:chExt cx="4470400" cy="414866"/>
          </a:xfrm>
        </p:grpSpPr>
        <p:cxnSp>
          <p:nvCxnSpPr>
            <p:cNvPr id="24" name="直接连接符 23">
              <a:extLst>
                <a:ext uri="{FF2B5EF4-FFF2-40B4-BE49-F238E27FC236}">
                  <a16:creationId xmlns:a16="http://schemas.microsoft.com/office/drawing/2014/main" id="{895E0532-8907-4671-AAFF-D7D93D883B0D}"/>
                </a:ext>
              </a:extLst>
            </p:cNvPr>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6DE44A6-79AD-49E9-8671-DD1236138E3C}"/>
                </a:ext>
              </a:extLst>
            </p:cNvPr>
            <p:cNvSpPr/>
            <p:nvPr/>
          </p:nvSpPr>
          <p:spPr>
            <a:xfrm>
              <a:off x="1676400" y="1456267"/>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Courier New" panose="02070309020205020404" pitchFamily="49" charset="0"/>
                  <a:cs typeface="Courier New" panose="02070309020205020404" pitchFamily="49" charset="0"/>
                  <a:sym typeface="+mn-lt"/>
                </a:rPr>
                <a:t>整体算法</a:t>
              </a:r>
            </a:p>
          </p:txBody>
        </p:sp>
        <p:cxnSp>
          <p:nvCxnSpPr>
            <p:cNvPr id="28" name="直接连接符 27">
              <a:extLst>
                <a:ext uri="{FF2B5EF4-FFF2-40B4-BE49-F238E27FC236}">
                  <a16:creationId xmlns:a16="http://schemas.microsoft.com/office/drawing/2014/main" id="{BB06FD4D-599E-4558-9D30-26973E0FCE4C}"/>
                </a:ext>
              </a:extLst>
            </p:cNvPr>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22A79EAE-67D9-4568-BD41-A17F3E497D10}"/>
              </a:ext>
            </a:extLst>
          </p:cNvPr>
          <p:cNvGrpSpPr/>
          <p:nvPr/>
        </p:nvGrpSpPr>
        <p:grpSpPr>
          <a:xfrm>
            <a:off x="4057994" y="4701052"/>
            <a:ext cx="4470400" cy="653001"/>
            <a:chOff x="812800" y="1456267"/>
            <a:chExt cx="4470400" cy="414866"/>
          </a:xfrm>
        </p:grpSpPr>
        <p:cxnSp>
          <p:nvCxnSpPr>
            <p:cNvPr id="30" name="直接连接符 29">
              <a:extLst>
                <a:ext uri="{FF2B5EF4-FFF2-40B4-BE49-F238E27FC236}">
                  <a16:creationId xmlns:a16="http://schemas.microsoft.com/office/drawing/2014/main" id="{18673805-C9D3-4AF6-BE59-BA754B28093D}"/>
                </a:ext>
              </a:extLst>
            </p:cNvPr>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98E1552-493E-4CB6-BE07-D7A46E426BD8}"/>
                </a:ext>
              </a:extLst>
            </p:cNvPr>
            <p:cNvSpPr/>
            <p:nvPr/>
          </p:nvSpPr>
          <p:spPr>
            <a:xfrm>
              <a:off x="1676400" y="1456267"/>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Courier New" panose="02070309020205020404" pitchFamily="49" charset="0"/>
                  <a:cs typeface="Courier New" panose="02070309020205020404" pitchFamily="49" charset="0"/>
                  <a:sym typeface="+mn-lt"/>
                </a:rPr>
                <a:t>samples</a:t>
              </a:r>
              <a:endParaRPr lang="zh-CN" altLang="en-US" sz="2800" b="1" dirty="0">
                <a:solidFill>
                  <a:schemeClr val="bg1"/>
                </a:solidFill>
                <a:latin typeface="Courier New" panose="02070309020205020404" pitchFamily="49" charset="0"/>
                <a:cs typeface="Courier New" panose="02070309020205020404" pitchFamily="49" charset="0"/>
                <a:sym typeface="+mn-lt"/>
              </a:endParaRPr>
            </a:p>
          </p:txBody>
        </p:sp>
        <p:cxnSp>
          <p:nvCxnSpPr>
            <p:cNvPr id="32" name="直接连接符 31">
              <a:extLst>
                <a:ext uri="{FF2B5EF4-FFF2-40B4-BE49-F238E27FC236}">
                  <a16:creationId xmlns:a16="http://schemas.microsoft.com/office/drawing/2014/main" id="{D2EE35AB-78C7-4074-87BE-A9DC01E3CEF5}"/>
                </a:ext>
              </a:extLst>
            </p:cNvPr>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56698953-A0B9-4656-A2A8-F1C3CFD58621}"/>
              </a:ext>
            </a:extLst>
          </p:cNvPr>
          <p:cNvGrpSpPr/>
          <p:nvPr/>
        </p:nvGrpSpPr>
        <p:grpSpPr>
          <a:xfrm>
            <a:off x="1625600" y="2430452"/>
            <a:ext cx="4470400" cy="653001"/>
            <a:chOff x="812800" y="1456267"/>
            <a:chExt cx="4470400" cy="414866"/>
          </a:xfrm>
        </p:grpSpPr>
        <p:cxnSp>
          <p:nvCxnSpPr>
            <p:cNvPr id="34" name="直接连接符 33">
              <a:extLst>
                <a:ext uri="{FF2B5EF4-FFF2-40B4-BE49-F238E27FC236}">
                  <a16:creationId xmlns:a16="http://schemas.microsoft.com/office/drawing/2014/main" id="{DFBF8931-6D69-4800-986B-3DFB967373A2}"/>
                </a:ext>
              </a:extLst>
            </p:cNvPr>
            <p:cNvCxnSpPr/>
            <p:nvPr/>
          </p:nvCxnSpPr>
          <p:spPr>
            <a:xfrm>
              <a:off x="812800"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475EFE1-D52A-442F-BCCF-D2DBAC50C8B3}"/>
                </a:ext>
              </a:extLst>
            </p:cNvPr>
            <p:cNvSpPr/>
            <p:nvPr/>
          </p:nvSpPr>
          <p:spPr>
            <a:xfrm>
              <a:off x="1676400" y="1456267"/>
              <a:ext cx="2743200" cy="414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Courier New" panose="02070309020205020404" pitchFamily="49" charset="0"/>
                  <a:cs typeface="Courier New" panose="02070309020205020404" pitchFamily="49" charset="0"/>
                  <a:sym typeface="+mn-lt"/>
                </a:rPr>
                <a:t>如何决策</a:t>
              </a:r>
            </a:p>
          </p:txBody>
        </p:sp>
        <p:cxnSp>
          <p:nvCxnSpPr>
            <p:cNvPr id="36" name="直接连接符 35">
              <a:extLst>
                <a:ext uri="{FF2B5EF4-FFF2-40B4-BE49-F238E27FC236}">
                  <a16:creationId xmlns:a16="http://schemas.microsoft.com/office/drawing/2014/main" id="{2B484112-6DB3-4D80-B110-4DFB8C4CD9AA}"/>
                </a:ext>
              </a:extLst>
            </p:cNvPr>
            <p:cNvCxnSpPr/>
            <p:nvPr/>
          </p:nvCxnSpPr>
          <p:spPr>
            <a:xfrm>
              <a:off x="4106333" y="1663700"/>
              <a:ext cx="1176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a:xfrm>
            <a:off x="1879599" y="212727"/>
            <a:ext cx="9199527" cy="1091822"/>
          </a:xfrm>
        </p:spPr>
        <p:txBody>
          <a:bodyPr/>
          <a:lstStyle/>
          <a:p>
            <a:r>
              <a:rPr lang="zh-CN" altLang="en-US" dirty="0">
                <a:cs typeface="+mn-ea"/>
                <a:sym typeface="+mn-lt"/>
              </a:rPr>
              <a:t>强化学习</a:t>
            </a:r>
            <a:r>
              <a:rPr lang="en-US" altLang="zh-CN" dirty="0">
                <a:cs typeface="+mn-ea"/>
                <a:sym typeface="+mn-lt"/>
              </a:rPr>
              <a:t>Reinforcement Learning</a:t>
            </a:r>
            <a:endParaRPr lang="zh-CN" altLang="en-US" dirty="0"/>
          </a:p>
        </p:txBody>
      </p:sp>
      <p:sp>
        <p:nvSpPr>
          <p:cNvPr id="23" name="矩形 22"/>
          <p:cNvSpPr/>
          <p:nvPr/>
        </p:nvSpPr>
        <p:spPr>
          <a:xfrm>
            <a:off x="1046937" y="4111557"/>
            <a:ext cx="10864850" cy="2221121"/>
          </a:xfrm>
          <a:prstGeom prst="rect">
            <a:avLst/>
          </a:prstGeom>
        </p:spPr>
        <p:txBody>
          <a:bodyPr wrap="square">
            <a:spAutoFit/>
          </a:bodyPr>
          <a:lstStyle/>
          <a:p>
            <a:pPr marL="457200" indent="-457200" defTabSz="609585">
              <a:lnSpc>
                <a:spcPct val="150000"/>
              </a:lnSpc>
              <a:buFont typeface="Wingdings" panose="05000000000000000000" pitchFamily="2" charset="2"/>
              <a:buChar char="Ø"/>
            </a:pPr>
            <a:r>
              <a:rPr lang="zh-CN" altLang="en-US" sz="2000" b="1" dirty="0">
                <a:latin typeface="Courier New" panose="02070309020205020404" pitchFamily="49" charset="0"/>
                <a:cs typeface="Courier New" panose="02070309020205020404" pitchFamily="49" charset="0"/>
                <a:sym typeface="+mn-lt"/>
              </a:rPr>
              <a:t>强化学习：机器学习中的一个领域。强调如何基于环境而行动，以取得最大化的预期利益。</a:t>
            </a:r>
            <a:endParaRPr lang="en-US" altLang="zh-CN" sz="20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endParaRPr lang="en-US" altLang="zh-CN" sz="20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r>
              <a:rPr lang="zh-CN" altLang="en-US" sz="2000" b="1" dirty="0">
                <a:latin typeface="Courier New" panose="02070309020205020404" pitchFamily="49" charset="0"/>
                <a:cs typeface="Courier New" panose="02070309020205020404" pitchFamily="49" charset="0"/>
                <a:sym typeface="+mn-lt"/>
              </a:rPr>
              <a:t>灵感来源：心理学中的行为主义理论，即有机体如何在环境给予的奖励或惩罚的刺激下，逐步形成对刺激的预期，产生能获得最大利益的习惯性行为。</a:t>
            </a:r>
          </a:p>
          <a:p>
            <a:pPr marL="457200" indent="-457200" defTabSz="609585">
              <a:lnSpc>
                <a:spcPct val="150000"/>
              </a:lnSpc>
              <a:buFont typeface="Wingdings" panose="05000000000000000000" pitchFamily="2" charset="2"/>
              <a:buChar char="Ø"/>
            </a:pPr>
            <a:endParaRPr lang="en-US" altLang="zh-CN" sz="2000" b="1" baseline="-25000" dirty="0">
              <a:latin typeface="Courier New" panose="02070309020205020404" pitchFamily="49" charset="0"/>
              <a:cs typeface="Courier New" panose="02070309020205020404" pitchFamily="49" charset="0"/>
              <a:sym typeface="+mn-lt"/>
            </a:endParaRPr>
          </a:p>
        </p:txBody>
      </p:sp>
      <p:pic>
        <p:nvPicPr>
          <p:cNvPr id="17" name="图片 16">
            <a:extLst>
              <a:ext uri="{FF2B5EF4-FFF2-40B4-BE49-F238E27FC236}">
                <a16:creationId xmlns:a16="http://schemas.microsoft.com/office/drawing/2014/main" id="{5F1B61D7-A396-4E7D-BBBE-DDED193007FF}"/>
              </a:ext>
            </a:extLst>
          </p:cNvPr>
          <p:cNvPicPr>
            <a:picLocks noChangeAspect="1"/>
          </p:cNvPicPr>
          <p:nvPr/>
        </p:nvPicPr>
        <p:blipFill>
          <a:blip r:embed="rId3"/>
          <a:stretch>
            <a:fillRect/>
          </a:stretch>
        </p:blipFill>
        <p:spPr>
          <a:xfrm>
            <a:off x="2715621" y="833752"/>
            <a:ext cx="5895976" cy="3112020"/>
          </a:xfrm>
          <a:prstGeom prst="rect">
            <a:avLst/>
          </a:prstGeom>
        </p:spPr>
      </p:pic>
    </p:spTree>
    <p:extLst>
      <p:ext uri="{BB962C8B-B14F-4D97-AF65-F5344CB8AC3E}">
        <p14:creationId xmlns:p14="http://schemas.microsoft.com/office/powerpoint/2010/main" val="190960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01</a:t>
            </a:r>
          </a:p>
        </p:txBody>
      </p:sp>
      <p:sp>
        <p:nvSpPr>
          <p:cNvPr id="3" name="文本占位符 2"/>
          <p:cNvSpPr>
            <a:spLocks noGrp="1"/>
          </p:cNvSpPr>
          <p:nvPr>
            <p:ph type="body" sz="quarter" idx="11"/>
          </p:nvPr>
        </p:nvSpPr>
        <p:spPr>
          <a:xfrm>
            <a:off x="1879599" y="212727"/>
            <a:ext cx="9199527" cy="1091822"/>
          </a:xfrm>
        </p:spPr>
        <p:txBody>
          <a:bodyPr/>
          <a:lstStyle/>
          <a:p>
            <a:r>
              <a:rPr lang="zh-CN" altLang="en-US" dirty="0">
                <a:cs typeface="+mn-ea"/>
                <a:sym typeface="+mn-lt"/>
              </a:rPr>
              <a:t>强化学习</a:t>
            </a:r>
            <a:r>
              <a:rPr lang="en-US" altLang="zh-CN" dirty="0">
                <a:cs typeface="+mn-ea"/>
                <a:sym typeface="+mn-lt"/>
              </a:rPr>
              <a:t>Reinforcement Learning</a:t>
            </a:r>
            <a:endParaRPr lang="zh-CN" altLang="en-US" dirty="0"/>
          </a:p>
        </p:txBody>
      </p:sp>
      <p:pic>
        <p:nvPicPr>
          <p:cNvPr id="5" name="图片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300" y="6502140"/>
            <a:ext cx="1828800" cy="243840"/>
          </a:xfrm>
          <a:prstGeom prst="rect">
            <a:avLst/>
          </a:prstGeom>
        </p:spPr>
      </p:pic>
      <p:sp>
        <p:nvSpPr>
          <p:cNvPr id="7" name="矩形 6">
            <a:extLst>
              <a:ext uri="{FF2B5EF4-FFF2-40B4-BE49-F238E27FC236}">
                <a16:creationId xmlns:a16="http://schemas.microsoft.com/office/drawing/2014/main" id="{906FDB08-FD16-4446-81FD-AEBCAB49A201}"/>
              </a:ext>
            </a:extLst>
          </p:cNvPr>
          <p:cNvSpPr/>
          <p:nvPr/>
        </p:nvSpPr>
        <p:spPr>
          <a:xfrm>
            <a:off x="258173" y="1345732"/>
            <a:ext cx="7142088" cy="4832092"/>
          </a:xfrm>
          <a:prstGeom prst="rect">
            <a:avLst/>
          </a:prstGeom>
        </p:spPr>
        <p:txBody>
          <a:bodyPr wrap="square">
            <a:spAutoFit/>
          </a:bodyPr>
          <a:lstStyle/>
          <a:p>
            <a:pPr marL="571500" indent="-571500">
              <a:buFont typeface="Wingdings" panose="05000000000000000000" pitchFamily="2" charset="2"/>
              <a:buChar char="u"/>
            </a:pPr>
            <a:r>
              <a:rPr lang="zh-CN" altLang="en-US" sz="3200" b="1" dirty="0">
                <a:latin typeface="+mn-ea"/>
                <a:cs typeface="【嵐】竹风体" panose="020B0604000101010104" pitchFamily="34" charset="-128"/>
              </a:rPr>
              <a:t>状态</a:t>
            </a:r>
            <a:r>
              <a:rPr lang="en-US" altLang="zh-CN" sz="3200" b="1" dirty="0">
                <a:latin typeface="+mn-ea"/>
                <a:cs typeface="【嵐】竹风体" panose="020B0604000101010104" pitchFamily="34" charset="-128"/>
              </a:rPr>
              <a:t>(state)</a:t>
            </a:r>
          </a:p>
          <a:p>
            <a:pPr marL="571500" indent="-571500">
              <a:buFont typeface="Wingdings" panose="05000000000000000000" pitchFamily="2" charset="2"/>
              <a:buChar char="u"/>
            </a:pPr>
            <a:r>
              <a:rPr lang="zh-CN" altLang="en-US" sz="2400" dirty="0"/>
              <a:t>多种方式：比如取整个画面做图像处理，这里取小鸟到下一根下侧管子的水平距离和垂直距离作为小鸟的状态。</a:t>
            </a:r>
            <a:r>
              <a:rPr lang="en-US" altLang="zh-CN" sz="2400" dirty="0"/>
              <a:t>(dx, </a:t>
            </a:r>
            <a:r>
              <a:rPr lang="en-US" altLang="zh-CN" sz="2400" dirty="0" err="1"/>
              <a:t>dy</a:t>
            </a:r>
            <a:r>
              <a:rPr lang="en-US" altLang="zh-CN" sz="2400" dirty="0"/>
              <a:t>)</a:t>
            </a:r>
          </a:p>
          <a:p>
            <a:pPr marL="571500" indent="-571500">
              <a:buFont typeface="Wingdings" panose="05000000000000000000" pitchFamily="2" charset="2"/>
              <a:buChar char="u"/>
            </a:pPr>
            <a:endParaRPr lang="en-US" altLang="zh-CN" sz="2000" b="1" dirty="0">
              <a:latin typeface="+mn-ea"/>
              <a:cs typeface="【嵐】竹风体" panose="020B0604000101010104" pitchFamily="34" charset="-128"/>
            </a:endParaRPr>
          </a:p>
          <a:p>
            <a:pPr marL="571500" indent="-571500">
              <a:buFont typeface="Wingdings" panose="05000000000000000000" pitchFamily="2" charset="2"/>
              <a:buChar char="u"/>
            </a:pPr>
            <a:r>
              <a:rPr lang="zh-CN" altLang="en-US" sz="3200" b="1" dirty="0">
                <a:latin typeface="+mn-ea"/>
                <a:cs typeface="【嵐】竹风体" panose="020B0604000101010104" pitchFamily="34" charset="-128"/>
              </a:rPr>
              <a:t>动作</a:t>
            </a:r>
            <a:r>
              <a:rPr lang="en-US" altLang="zh-CN" sz="3200" b="1" dirty="0">
                <a:latin typeface="+mn-ea"/>
                <a:cs typeface="【嵐】竹风体" panose="020B0604000101010104" pitchFamily="34" charset="-128"/>
              </a:rPr>
              <a:t>(action)</a:t>
            </a:r>
          </a:p>
          <a:p>
            <a:pPr marL="571500" indent="-571500">
              <a:buFont typeface="Wingdings" panose="05000000000000000000" pitchFamily="2" charset="2"/>
              <a:buChar char="u"/>
            </a:pPr>
            <a:r>
              <a:rPr lang="en-US" altLang="zh-CN" sz="2400" dirty="0"/>
              <a:t>1.</a:t>
            </a:r>
            <a:r>
              <a:rPr lang="zh-CN" altLang="en-US" sz="2400" dirty="0"/>
              <a:t>什么都不做。</a:t>
            </a:r>
            <a:r>
              <a:rPr lang="en-US" altLang="zh-CN" sz="2400" dirty="0"/>
              <a:t>2.</a:t>
            </a:r>
            <a:r>
              <a:rPr lang="zh-CN" altLang="en-US" sz="2400" dirty="0"/>
              <a:t>扑棱翅膀向上飞一下</a:t>
            </a:r>
            <a:endParaRPr lang="en-US" altLang="zh-CN" sz="2400" dirty="0"/>
          </a:p>
          <a:p>
            <a:pPr marL="571500" indent="-571500">
              <a:buFont typeface="Wingdings" panose="05000000000000000000" pitchFamily="2" charset="2"/>
              <a:buChar char="u"/>
            </a:pPr>
            <a:endParaRPr lang="en-US" altLang="zh-CN" sz="2400" dirty="0"/>
          </a:p>
          <a:p>
            <a:pPr marL="571500" indent="-571500">
              <a:buFont typeface="Wingdings" panose="05000000000000000000" pitchFamily="2" charset="2"/>
              <a:buChar char="u"/>
            </a:pPr>
            <a:endParaRPr lang="en-US" altLang="zh-CN" sz="2400" dirty="0"/>
          </a:p>
          <a:p>
            <a:pPr marL="571500" indent="-571500">
              <a:buFont typeface="Wingdings" panose="05000000000000000000" pitchFamily="2" charset="2"/>
              <a:buChar char="u"/>
            </a:pPr>
            <a:r>
              <a:rPr lang="zh-CN" altLang="en-US" sz="3200" b="1" dirty="0">
                <a:latin typeface="+mn-ea"/>
                <a:cs typeface="【嵐】竹风体" panose="020B0604000101010104" pitchFamily="34" charset="-128"/>
              </a:rPr>
              <a:t>奖赏</a:t>
            </a:r>
            <a:r>
              <a:rPr lang="en-US" altLang="zh-CN" sz="3200" b="1" dirty="0">
                <a:latin typeface="+mn-ea"/>
                <a:cs typeface="【嵐】竹风体" panose="020B0604000101010104" pitchFamily="34" charset="-128"/>
              </a:rPr>
              <a:t>(reward)</a:t>
            </a:r>
          </a:p>
          <a:p>
            <a:pPr marL="571500" indent="-571500">
              <a:buFont typeface="Wingdings" panose="05000000000000000000" pitchFamily="2" charset="2"/>
              <a:buChar char="u"/>
            </a:pPr>
            <a:r>
              <a:rPr lang="zh-CN" altLang="en-US" sz="2400" dirty="0"/>
              <a:t>比如活着的话，每一帧奖赏</a:t>
            </a:r>
            <a:r>
              <a:rPr lang="en-US" altLang="zh-CN" sz="2400" dirty="0"/>
              <a:t>1</a:t>
            </a:r>
            <a:r>
              <a:rPr lang="zh-CN" altLang="en-US" sz="2400" dirty="0"/>
              <a:t>，死亡则奖赏</a:t>
            </a:r>
            <a:r>
              <a:rPr lang="en-US" altLang="zh-CN" sz="2400" dirty="0"/>
              <a:t>-10</a:t>
            </a:r>
            <a:r>
              <a:rPr lang="zh-CN" altLang="en-US" sz="2400" dirty="0"/>
              <a:t>，成功经过一个水管奖赏</a:t>
            </a:r>
            <a:r>
              <a:rPr lang="en-US" altLang="zh-CN" sz="2400" dirty="0"/>
              <a:t>50</a:t>
            </a:r>
            <a:r>
              <a:rPr lang="zh-CN" altLang="en-US" sz="2400" dirty="0"/>
              <a:t>。</a:t>
            </a:r>
          </a:p>
        </p:txBody>
      </p:sp>
      <p:pic>
        <p:nvPicPr>
          <p:cNvPr id="6" name="图片 5">
            <a:extLst>
              <a:ext uri="{FF2B5EF4-FFF2-40B4-BE49-F238E27FC236}">
                <a16:creationId xmlns:a16="http://schemas.microsoft.com/office/drawing/2014/main" id="{31D47292-63BF-444D-9717-A8BE81459AFC}"/>
              </a:ext>
            </a:extLst>
          </p:cNvPr>
          <p:cNvPicPr>
            <a:picLocks noChangeAspect="1"/>
          </p:cNvPicPr>
          <p:nvPr/>
        </p:nvPicPr>
        <p:blipFill>
          <a:blip r:embed="rId5"/>
          <a:stretch>
            <a:fillRect/>
          </a:stretch>
        </p:blipFill>
        <p:spPr>
          <a:xfrm>
            <a:off x="7676707" y="0"/>
            <a:ext cx="4257121" cy="8204121"/>
          </a:xfrm>
          <a:prstGeom prst="rect">
            <a:avLst/>
          </a:prstGeom>
        </p:spPr>
      </p:pic>
    </p:spTree>
    <p:extLst>
      <p:ext uri="{BB962C8B-B14F-4D97-AF65-F5344CB8AC3E}">
        <p14:creationId xmlns:p14="http://schemas.microsoft.com/office/powerpoint/2010/main" val="339969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animEffect transition="in" filter="fade">
                                      <p:cBhvr>
                                        <p:cTn id="1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02</a:t>
            </a:r>
            <a:endParaRPr lang="zh-CN" altLang="en-US" dirty="0"/>
          </a:p>
        </p:txBody>
      </p:sp>
      <p:sp>
        <p:nvSpPr>
          <p:cNvPr id="3" name="文本占位符 2"/>
          <p:cNvSpPr>
            <a:spLocks noGrp="1"/>
          </p:cNvSpPr>
          <p:nvPr>
            <p:ph type="body" sz="quarter" idx="11"/>
          </p:nvPr>
        </p:nvSpPr>
        <p:spPr/>
        <p:txBody>
          <a:bodyPr/>
          <a:lstStyle/>
          <a:p>
            <a:r>
              <a:rPr lang="en-US" altLang="zh-CN" dirty="0">
                <a:cs typeface="+mn-ea"/>
                <a:sym typeface="+mn-lt"/>
              </a:rPr>
              <a:t>Q</a:t>
            </a:r>
            <a:r>
              <a:rPr lang="zh-CN" altLang="en-US" dirty="0">
                <a:cs typeface="+mn-ea"/>
                <a:sym typeface="+mn-lt"/>
              </a:rPr>
              <a:t> </a:t>
            </a:r>
            <a:r>
              <a:rPr lang="en-US" altLang="zh-CN" dirty="0">
                <a:cs typeface="+mn-ea"/>
                <a:sym typeface="+mn-lt"/>
              </a:rPr>
              <a:t>Learning</a:t>
            </a:r>
            <a:r>
              <a:rPr lang="zh-CN" altLang="en-US" dirty="0">
                <a:cs typeface="+mn-ea"/>
                <a:sym typeface="+mn-lt"/>
              </a:rPr>
              <a:t>如何决策</a:t>
            </a:r>
            <a:endParaRPr lang="zh-CN" altLang="en-US" dirty="0"/>
          </a:p>
        </p:txBody>
      </p:sp>
      <p:sp>
        <p:nvSpPr>
          <p:cNvPr id="9" name="矩形 8">
            <a:extLst>
              <a:ext uri="{FF2B5EF4-FFF2-40B4-BE49-F238E27FC236}">
                <a16:creationId xmlns:a16="http://schemas.microsoft.com/office/drawing/2014/main" id="{E5EC2C9B-72F1-4079-9CB3-EE79C3712974}"/>
              </a:ext>
            </a:extLst>
          </p:cNvPr>
          <p:cNvSpPr/>
          <p:nvPr/>
        </p:nvSpPr>
        <p:spPr>
          <a:xfrm>
            <a:off x="663575" y="1194908"/>
            <a:ext cx="10864850" cy="1708160"/>
          </a:xfrm>
          <a:prstGeom prst="rect">
            <a:avLst/>
          </a:prstGeom>
        </p:spPr>
        <p:txBody>
          <a:bodyPr wrap="square">
            <a:spAutoFit/>
          </a:bodyPr>
          <a:lstStyle/>
          <a:p>
            <a:pPr marL="457200" indent="-457200" defTabSz="609585">
              <a:lnSpc>
                <a:spcPct val="150000"/>
              </a:lnSpc>
              <a:buFont typeface="Wingdings" panose="05000000000000000000" pitchFamily="2" charset="2"/>
              <a:buChar char="Ø"/>
            </a:pPr>
            <a:r>
              <a:rPr lang="en-US" altLang="zh-CN" sz="2400" b="1" dirty="0">
                <a:latin typeface="Courier New" panose="02070309020205020404" pitchFamily="49" charset="0"/>
                <a:cs typeface="Courier New" panose="02070309020205020404" pitchFamily="49" charset="0"/>
                <a:sym typeface="+mn-lt"/>
              </a:rPr>
              <a:t>Q</a:t>
            </a:r>
            <a:r>
              <a:rPr lang="zh-CN" altLang="en-US" sz="2400" b="1" dirty="0">
                <a:latin typeface="Courier New" panose="02070309020205020404" pitchFamily="49" charset="0"/>
                <a:cs typeface="Courier New" panose="02070309020205020404" pitchFamily="49" charset="0"/>
                <a:sym typeface="+mn-lt"/>
              </a:rPr>
              <a:t>的含义：动作效用函数（</a:t>
            </a:r>
            <a:r>
              <a:rPr lang="en-US" altLang="zh-CN" sz="2400" b="1" dirty="0">
                <a:latin typeface="Courier New" panose="02070309020205020404" pitchFamily="49" charset="0"/>
                <a:cs typeface="Courier New" panose="02070309020205020404" pitchFamily="49" charset="0"/>
                <a:sym typeface="+mn-lt"/>
              </a:rPr>
              <a:t>action-utility function</a:t>
            </a:r>
            <a:r>
              <a:rPr lang="zh-CN" altLang="en-US" sz="2400" b="1" dirty="0">
                <a:latin typeface="Courier New" panose="02070309020205020404" pitchFamily="49" charset="0"/>
                <a:cs typeface="Courier New" panose="02070309020205020404" pitchFamily="49" charset="0"/>
                <a:sym typeface="+mn-lt"/>
              </a:rPr>
              <a:t>）</a:t>
            </a: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r>
              <a:rPr lang="zh-CN" altLang="en-US" sz="2400" b="1" dirty="0">
                <a:latin typeface="Courier New" panose="02070309020205020404" pitchFamily="49" charset="0"/>
                <a:cs typeface="Courier New" panose="02070309020205020404" pitchFamily="49" charset="0"/>
                <a:sym typeface="+mn-lt"/>
              </a:rPr>
              <a:t>可以把</a:t>
            </a:r>
            <a:r>
              <a:rPr lang="en-US" altLang="zh-CN" sz="2400" b="1" dirty="0">
                <a:latin typeface="Courier New" panose="02070309020205020404" pitchFamily="49" charset="0"/>
                <a:cs typeface="Courier New" panose="02070309020205020404" pitchFamily="49" charset="0"/>
                <a:sym typeface="+mn-lt"/>
              </a:rPr>
              <a:t>Q</a:t>
            </a:r>
            <a:r>
              <a:rPr lang="zh-CN" altLang="en-US" sz="2400" b="1" dirty="0">
                <a:latin typeface="Courier New" panose="02070309020205020404" pitchFamily="49" charset="0"/>
                <a:cs typeface="Courier New" panose="02070309020205020404" pitchFamily="49" charset="0"/>
                <a:sym typeface="+mn-lt"/>
              </a:rPr>
              <a:t>当做一张表。行：一个状态。列：一个动作。</a:t>
            </a:r>
            <a:endParaRPr lang="en-US" altLang="zh-CN" sz="2400" b="1" dirty="0">
              <a:latin typeface="Courier New" panose="02070309020205020404" pitchFamily="49" charset="0"/>
              <a:cs typeface="Courier New" panose="02070309020205020404" pitchFamily="49" charset="0"/>
              <a:sym typeface="+mn-lt"/>
            </a:endParaRPr>
          </a:p>
          <a:p>
            <a:pPr marL="457200" indent="-457200" defTabSz="609585">
              <a:lnSpc>
                <a:spcPct val="150000"/>
              </a:lnSpc>
              <a:buFont typeface="Wingdings" panose="05000000000000000000" pitchFamily="2" charset="2"/>
              <a:buChar char="Ø"/>
            </a:pPr>
            <a:r>
              <a:rPr lang="zh-CN" altLang="en-US" sz="2400" b="1" dirty="0">
                <a:latin typeface="Courier New" panose="02070309020205020404" pitchFamily="49" charset="0"/>
                <a:cs typeface="Courier New" panose="02070309020205020404" pitchFamily="49" charset="0"/>
                <a:sym typeface="+mn-lt"/>
              </a:rPr>
              <a:t>每个状态所对应的动作都有一个效用值</a:t>
            </a:r>
            <a:endParaRPr lang="en-US" altLang="zh-CN" sz="2400" b="1" dirty="0">
              <a:latin typeface="Courier New" panose="02070309020205020404" pitchFamily="49" charset="0"/>
              <a:cs typeface="Courier New" panose="02070309020205020404" pitchFamily="49" charset="0"/>
              <a:sym typeface="+mn-lt"/>
            </a:endParaRPr>
          </a:p>
        </p:txBody>
      </p:sp>
      <p:pic>
        <p:nvPicPr>
          <p:cNvPr id="6" name="图片 5">
            <a:extLst>
              <a:ext uri="{FF2B5EF4-FFF2-40B4-BE49-F238E27FC236}">
                <a16:creationId xmlns:a16="http://schemas.microsoft.com/office/drawing/2014/main" id="{2FED0D38-9A29-4273-B395-932EA50062A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188023" y="2946525"/>
            <a:ext cx="7748234" cy="3258765"/>
          </a:xfrm>
          <a:prstGeom prst="rect">
            <a:avLst/>
          </a:prstGeom>
        </p:spPr>
      </p:pic>
    </p:spTree>
    <p:extLst>
      <p:ext uri="{BB962C8B-B14F-4D97-AF65-F5344CB8AC3E}">
        <p14:creationId xmlns:p14="http://schemas.microsoft.com/office/powerpoint/2010/main" val="83624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D610E7E-85B0-4A7E-9BD7-E214BC742732}"/>
              </a:ext>
            </a:extLst>
          </p:cNvPr>
          <p:cNvPicPr>
            <a:picLocks noChangeAspect="1"/>
          </p:cNvPicPr>
          <p:nvPr/>
        </p:nvPicPr>
        <p:blipFill>
          <a:blip r:embed="rId3"/>
          <a:stretch>
            <a:fillRect/>
          </a:stretch>
        </p:blipFill>
        <p:spPr>
          <a:xfrm>
            <a:off x="6850252" y="-67508"/>
            <a:ext cx="5620718" cy="2637125"/>
          </a:xfrm>
          <a:prstGeom prst="rect">
            <a:avLst/>
          </a:prstGeom>
        </p:spPr>
      </p:pic>
      <p:pic>
        <p:nvPicPr>
          <p:cNvPr id="4" name="图片 3">
            <a:extLst>
              <a:ext uri="{FF2B5EF4-FFF2-40B4-BE49-F238E27FC236}">
                <a16:creationId xmlns:a16="http://schemas.microsoft.com/office/drawing/2014/main" id="{8E662DA3-36E0-407A-8A3C-26B990B30F8A}"/>
              </a:ext>
            </a:extLst>
          </p:cNvPr>
          <p:cNvPicPr>
            <a:picLocks noChangeAspect="1"/>
          </p:cNvPicPr>
          <p:nvPr/>
        </p:nvPicPr>
        <p:blipFill>
          <a:blip r:embed="rId4"/>
          <a:stretch>
            <a:fillRect/>
          </a:stretch>
        </p:blipFill>
        <p:spPr>
          <a:xfrm>
            <a:off x="123899" y="1848569"/>
            <a:ext cx="9127608" cy="2932655"/>
          </a:xfrm>
          <a:prstGeom prst="rect">
            <a:avLst/>
          </a:prstGeom>
        </p:spPr>
      </p:pic>
      <p:sp>
        <p:nvSpPr>
          <p:cNvPr id="2" name="文本占位符 1"/>
          <p:cNvSpPr>
            <a:spLocks noGrp="1"/>
          </p:cNvSpPr>
          <p:nvPr>
            <p:ph type="body" sz="quarter" idx="10"/>
          </p:nvPr>
        </p:nvSpPr>
        <p:spPr/>
        <p:txBody>
          <a:bodyPr/>
          <a:lstStyle/>
          <a:p>
            <a:r>
              <a:rPr lang="en-US" altLang="zh-CN" dirty="0"/>
              <a:t>03</a:t>
            </a:r>
            <a:endParaRPr lang="zh-CN" altLang="en-US" dirty="0"/>
          </a:p>
        </p:txBody>
      </p:sp>
      <p:sp>
        <p:nvSpPr>
          <p:cNvPr id="3" name="文本占位符 2"/>
          <p:cNvSpPr>
            <a:spLocks noGrp="1"/>
          </p:cNvSpPr>
          <p:nvPr>
            <p:ph type="body" sz="quarter" idx="11"/>
          </p:nvPr>
        </p:nvSpPr>
        <p:spPr/>
        <p:txBody>
          <a:bodyPr/>
          <a:lstStyle/>
          <a:p>
            <a:r>
              <a:rPr lang="en-US" altLang="zh-CN" dirty="0">
                <a:cs typeface="+mn-ea"/>
                <a:sym typeface="+mn-lt"/>
              </a:rPr>
              <a:t>Q</a:t>
            </a:r>
            <a:r>
              <a:rPr lang="zh-CN" altLang="en-US" dirty="0">
                <a:cs typeface="+mn-ea"/>
                <a:sym typeface="+mn-lt"/>
              </a:rPr>
              <a:t> </a:t>
            </a:r>
            <a:r>
              <a:rPr lang="en-US" altLang="zh-CN" dirty="0">
                <a:cs typeface="+mn-ea"/>
                <a:sym typeface="+mn-lt"/>
              </a:rPr>
              <a:t>Learning</a:t>
            </a:r>
            <a:r>
              <a:rPr lang="zh-CN" altLang="en-US" dirty="0">
                <a:cs typeface="+mn-ea"/>
                <a:sym typeface="+mn-lt"/>
              </a:rPr>
              <a:t>如何更新</a:t>
            </a:r>
            <a:endParaRPr lang="zh-CN" altLang="en-US" dirty="0"/>
          </a:p>
        </p:txBody>
      </p:sp>
      <p:pic>
        <p:nvPicPr>
          <p:cNvPr id="7" name="图片 6">
            <a:extLst>
              <a:ext uri="{FF2B5EF4-FFF2-40B4-BE49-F238E27FC236}">
                <a16:creationId xmlns:a16="http://schemas.microsoft.com/office/drawing/2014/main" id="{C00E9B61-7A3A-4935-84AE-604E42A557A4}"/>
              </a:ext>
            </a:extLst>
          </p:cNvPr>
          <p:cNvPicPr>
            <a:picLocks noChangeAspect="1"/>
          </p:cNvPicPr>
          <p:nvPr/>
        </p:nvPicPr>
        <p:blipFill rotWithShape="1">
          <a:blip r:embed="rId5"/>
          <a:srcRect t="7650" b="6283"/>
          <a:stretch/>
        </p:blipFill>
        <p:spPr>
          <a:xfrm>
            <a:off x="1" y="4750228"/>
            <a:ext cx="12192000" cy="1730100"/>
          </a:xfrm>
          <a:prstGeom prst="rect">
            <a:avLst/>
          </a:prstGeom>
        </p:spPr>
      </p:pic>
    </p:spTree>
    <p:extLst>
      <p:ext uri="{BB962C8B-B14F-4D97-AF65-F5344CB8AC3E}">
        <p14:creationId xmlns:p14="http://schemas.microsoft.com/office/powerpoint/2010/main" val="2568815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04</a:t>
            </a:r>
            <a:endParaRPr lang="zh-CN" altLang="en-US" dirty="0"/>
          </a:p>
        </p:txBody>
      </p:sp>
      <p:sp>
        <p:nvSpPr>
          <p:cNvPr id="3" name="文本占位符 2"/>
          <p:cNvSpPr>
            <a:spLocks noGrp="1"/>
          </p:cNvSpPr>
          <p:nvPr>
            <p:ph type="body" sz="quarter" idx="11"/>
          </p:nvPr>
        </p:nvSpPr>
        <p:spPr/>
        <p:txBody>
          <a:bodyPr/>
          <a:lstStyle/>
          <a:p>
            <a:r>
              <a:rPr lang="en-US" altLang="zh-CN" dirty="0">
                <a:cs typeface="+mn-ea"/>
                <a:sym typeface="+mn-lt"/>
              </a:rPr>
              <a:t>Q</a:t>
            </a:r>
            <a:r>
              <a:rPr lang="zh-CN" altLang="en-US" dirty="0">
                <a:cs typeface="+mn-ea"/>
                <a:sym typeface="+mn-lt"/>
              </a:rPr>
              <a:t> </a:t>
            </a:r>
            <a:r>
              <a:rPr lang="en-US" altLang="zh-CN" dirty="0">
                <a:cs typeface="+mn-ea"/>
                <a:sym typeface="+mn-lt"/>
              </a:rPr>
              <a:t>Learning</a:t>
            </a:r>
            <a:r>
              <a:rPr lang="zh-CN" altLang="en-US" dirty="0">
                <a:cs typeface="+mn-ea"/>
                <a:sym typeface="+mn-lt"/>
              </a:rPr>
              <a:t>整体算法</a:t>
            </a:r>
            <a:endParaRPr lang="zh-CN" altLang="en-US" dirty="0"/>
          </a:p>
        </p:txBody>
      </p:sp>
      <p:pic>
        <p:nvPicPr>
          <p:cNvPr id="4" name="图片 3">
            <a:extLst>
              <a:ext uri="{FF2B5EF4-FFF2-40B4-BE49-F238E27FC236}">
                <a16:creationId xmlns:a16="http://schemas.microsoft.com/office/drawing/2014/main" id="{A6294858-F785-44A1-A2D3-DD1F48CD8FF6}"/>
              </a:ext>
            </a:extLst>
          </p:cNvPr>
          <p:cNvPicPr>
            <a:picLocks noChangeAspect="1"/>
          </p:cNvPicPr>
          <p:nvPr/>
        </p:nvPicPr>
        <p:blipFill>
          <a:blip r:embed="rId3"/>
          <a:stretch>
            <a:fillRect/>
          </a:stretch>
        </p:blipFill>
        <p:spPr>
          <a:xfrm>
            <a:off x="0" y="1141733"/>
            <a:ext cx="12225568" cy="4574534"/>
          </a:xfrm>
          <a:prstGeom prst="rect">
            <a:avLst/>
          </a:prstGeom>
        </p:spPr>
      </p:pic>
    </p:spTree>
    <p:extLst>
      <p:ext uri="{BB962C8B-B14F-4D97-AF65-F5344CB8AC3E}">
        <p14:creationId xmlns:p14="http://schemas.microsoft.com/office/powerpoint/2010/main" val="2066649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en-US" altLang="zh-CN" dirty="0"/>
              <a:t>Sample 1</a:t>
            </a:r>
            <a:endParaRPr lang="zh-CN" altLang="en-US" dirty="0"/>
          </a:p>
        </p:txBody>
      </p:sp>
      <p:pic>
        <p:nvPicPr>
          <p:cNvPr id="6" name="图片 5">
            <a:extLst>
              <a:ext uri="{FF2B5EF4-FFF2-40B4-BE49-F238E27FC236}">
                <a16:creationId xmlns:a16="http://schemas.microsoft.com/office/drawing/2014/main" id="{1A21A2EB-2D60-4D10-91B1-BA7584A0B081}"/>
              </a:ext>
            </a:extLst>
          </p:cNvPr>
          <p:cNvPicPr>
            <a:picLocks noChangeAspect="1"/>
          </p:cNvPicPr>
          <p:nvPr/>
        </p:nvPicPr>
        <p:blipFill>
          <a:blip r:embed="rId3"/>
          <a:stretch>
            <a:fillRect/>
          </a:stretch>
        </p:blipFill>
        <p:spPr>
          <a:xfrm>
            <a:off x="757266" y="1101015"/>
            <a:ext cx="10653605" cy="4638304"/>
          </a:xfrm>
          <a:prstGeom prst="rect">
            <a:avLst/>
          </a:prstGeom>
        </p:spPr>
      </p:pic>
    </p:spTree>
    <p:extLst>
      <p:ext uri="{BB962C8B-B14F-4D97-AF65-F5344CB8AC3E}">
        <p14:creationId xmlns:p14="http://schemas.microsoft.com/office/powerpoint/2010/main" val="340153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05</a:t>
            </a:r>
            <a:endParaRPr lang="zh-CN" altLang="en-US" dirty="0"/>
          </a:p>
        </p:txBody>
      </p:sp>
      <p:sp>
        <p:nvSpPr>
          <p:cNvPr id="3" name="文本占位符 2"/>
          <p:cNvSpPr>
            <a:spLocks noGrp="1"/>
          </p:cNvSpPr>
          <p:nvPr>
            <p:ph type="body" sz="quarter" idx="11"/>
          </p:nvPr>
        </p:nvSpPr>
        <p:spPr/>
        <p:txBody>
          <a:bodyPr/>
          <a:lstStyle/>
          <a:p>
            <a:r>
              <a:rPr lang="en-US" altLang="zh-CN" dirty="0"/>
              <a:t>Sample 2</a:t>
            </a:r>
            <a:endParaRPr lang="zh-CN" altLang="en-US" dirty="0"/>
          </a:p>
        </p:txBody>
      </p:sp>
      <p:pic>
        <p:nvPicPr>
          <p:cNvPr id="5" name="图片 4">
            <a:extLst>
              <a:ext uri="{FF2B5EF4-FFF2-40B4-BE49-F238E27FC236}">
                <a16:creationId xmlns:a16="http://schemas.microsoft.com/office/drawing/2014/main" id="{2E0A3C44-DD16-4BBE-85FD-6D751ACE80D7}"/>
              </a:ext>
            </a:extLst>
          </p:cNvPr>
          <p:cNvPicPr>
            <a:picLocks noChangeAspect="1"/>
          </p:cNvPicPr>
          <p:nvPr/>
        </p:nvPicPr>
        <p:blipFill>
          <a:blip r:embed="rId3"/>
          <a:stretch>
            <a:fillRect/>
          </a:stretch>
        </p:blipFill>
        <p:spPr>
          <a:xfrm>
            <a:off x="4276567" y="639764"/>
            <a:ext cx="4688732" cy="5654895"/>
          </a:xfrm>
          <a:prstGeom prst="rect">
            <a:avLst/>
          </a:prstGeom>
        </p:spPr>
      </p:pic>
    </p:spTree>
    <p:extLst>
      <p:ext uri="{BB962C8B-B14F-4D97-AF65-F5344CB8AC3E}">
        <p14:creationId xmlns:p14="http://schemas.microsoft.com/office/powerpoint/2010/main" val="30898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Office 主题">
      <a:dk1>
        <a:srgbClr val="000000"/>
      </a:dk1>
      <a:lt1>
        <a:srgbClr val="FFFFFF"/>
      </a:lt1>
      <a:dk2>
        <a:srgbClr val="44546A"/>
      </a:dk2>
      <a:lt2>
        <a:srgbClr val="E7E6E6"/>
      </a:lt2>
      <a:accent1>
        <a:srgbClr val="5DB3B0"/>
      </a:accent1>
      <a:accent2>
        <a:srgbClr val="479796"/>
      </a:accent2>
      <a:accent3>
        <a:srgbClr val="009EB7"/>
      </a:accent3>
      <a:accent4>
        <a:srgbClr val="EDF0E9"/>
      </a:accent4>
      <a:accent5>
        <a:srgbClr val="4C4C4C"/>
      </a:accent5>
      <a:accent6>
        <a:srgbClr val="B2B2B2"/>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TotalTime>
  <Words>1090</Words>
  <Application>Microsoft Office PowerPoint</Application>
  <PresentationFormat>宽屏</PresentationFormat>
  <Paragraphs>82</Paragraphs>
  <Slides>10</Slides>
  <Notes>8</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10</vt:i4>
      </vt:variant>
    </vt:vector>
  </HeadingPairs>
  <TitlesOfParts>
    <vt:vector size="21" baseType="lpstr">
      <vt:lpstr>【嵐】竹风体</vt:lpstr>
      <vt:lpstr>宋体</vt:lpstr>
      <vt:lpstr>微软雅黑</vt:lpstr>
      <vt:lpstr>Arial</vt:lpstr>
      <vt:lpstr>Calibri</vt:lpstr>
      <vt:lpstr>Century Gothic</vt:lpstr>
      <vt:lpstr>Courier New</vt:lpstr>
      <vt:lpstr>Segoe UI Light</vt:lpstr>
      <vt:lpstr>Wingdings</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Xie Jingfen</cp:lastModifiedBy>
  <cp:revision>72</cp:revision>
  <dcterms:created xsi:type="dcterms:W3CDTF">2015-08-18T02:51:41Z</dcterms:created>
  <dcterms:modified xsi:type="dcterms:W3CDTF">2018-07-21T10:00:52Z</dcterms:modified>
  <cp:category/>
</cp:coreProperties>
</file>